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1" r:id="rId5"/>
    <p:sldId id="262" r:id="rId6"/>
    <p:sldId id="263" r:id="rId7"/>
    <p:sldId id="259" r:id="rId8"/>
    <p:sldId id="260"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939"/>
  </p:normalViewPr>
  <p:slideViewPr>
    <p:cSldViewPr snapToGrid="0" snapToObjects="1">
      <p:cViewPr varScale="1">
        <p:scale>
          <a:sx n="97" d="100"/>
          <a:sy n="97" d="100"/>
        </p:scale>
        <p:origin x="11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4F5220-1474-2B4A-805E-6C30E5C4A095}" type="datetimeFigureOut">
              <a:rPr lang="en-US" smtClean="0"/>
              <a:t>4/19/19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45D31-688C-C248-859F-F3D8CBA1D349}" type="slidenum">
              <a:rPr lang="en-US" smtClean="0"/>
              <a:t>‹#›</a:t>
            </a:fld>
            <a:endParaRPr lang="en-US"/>
          </a:p>
        </p:txBody>
      </p:sp>
    </p:spTree>
    <p:extLst>
      <p:ext uri="{BB962C8B-B14F-4D97-AF65-F5344CB8AC3E}">
        <p14:creationId xmlns:p14="http://schemas.microsoft.com/office/powerpoint/2010/main" val="417076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cloud offers so much promise, but many cloud offerings can be notoriously difficult to navigate – even for an experienced developer. Progress Kinvey makes the cloud easier. In this session, we’ll take a look at building our first application using Kinvey. We’ll explore features like the cloud </a:t>
            </a:r>
            <a:r>
              <a:rPr lang="en-US" sz="1200" b="0" i="0" kern="1200" dirty="0" err="1" smtClean="0">
                <a:solidFill>
                  <a:schemeClr val="tx1"/>
                </a:solidFill>
                <a:effectLst/>
                <a:latin typeface="+mn-lt"/>
                <a:ea typeface="+mn-ea"/>
                <a:cs typeface="+mn-cs"/>
              </a:rPr>
              <a:t>datastore</a:t>
            </a:r>
            <a:r>
              <a:rPr lang="en-US" sz="1200" b="0" i="0" kern="1200" dirty="0" smtClean="0">
                <a:solidFill>
                  <a:schemeClr val="tx1"/>
                </a:solidFill>
                <a:effectLst/>
                <a:latin typeface="+mn-lt"/>
                <a:ea typeface="+mn-ea"/>
                <a:cs typeface="+mn-cs"/>
              </a:rPr>
              <a:t>, authentication and </a:t>
            </a:r>
            <a:r>
              <a:rPr lang="en-US" sz="1200" b="0" i="0" kern="1200" dirty="0" err="1" smtClean="0">
                <a:solidFill>
                  <a:schemeClr val="tx1"/>
                </a:solidFill>
                <a:effectLst/>
                <a:latin typeface="+mn-lt"/>
                <a:ea typeface="+mn-ea"/>
                <a:cs typeface="+mn-cs"/>
              </a:rPr>
              <a:t>serverless</a:t>
            </a:r>
            <a:r>
              <a:rPr lang="en-US" sz="1200" b="0" i="0" kern="1200" dirty="0" smtClean="0">
                <a:solidFill>
                  <a:schemeClr val="tx1"/>
                </a:solidFill>
                <a:effectLst/>
                <a:latin typeface="+mn-lt"/>
                <a:ea typeface="+mn-ea"/>
                <a:cs typeface="+mn-cs"/>
              </a:rPr>
              <a:t> functions – all from the developer’s perspective (i.e. with code samples).</a:t>
            </a:r>
          </a:p>
        </p:txBody>
      </p:sp>
      <p:sp>
        <p:nvSpPr>
          <p:cNvPr id="4" name="Slide Number Placeholder 3"/>
          <p:cNvSpPr>
            <a:spLocks noGrp="1"/>
          </p:cNvSpPr>
          <p:nvPr>
            <p:ph type="sldNum" sz="quarter" idx="10"/>
          </p:nvPr>
        </p:nvSpPr>
        <p:spPr/>
        <p:txBody>
          <a:bodyPr/>
          <a:lstStyle/>
          <a:p>
            <a:fld id="{9A845D31-688C-C248-859F-F3D8CBA1D349}" type="slidenum">
              <a:rPr lang="en-US" smtClean="0"/>
              <a:t>1</a:t>
            </a:fld>
            <a:endParaRPr lang="en-US"/>
          </a:p>
        </p:txBody>
      </p:sp>
    </p:spTree>
    <p:extLst>
      <p:ext uri="{BB962C8B-B14F-4D97-AF65-F5344CB8AC3E}">
        <p14:creationId xmlns:p14="http://schemas.microsoft.com/office/powerpoint/2010/main" val="418699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CBRE, a pretty well-known real-estate company is facing stiff competition from </a:t>
            </a:r>
            <a:r>
              <a:rPr lang="en-US" dirty="0" err="1"/>
              <a:t>wework</a:t>
            </a:r>
            <a:r>
              <a:rPr lang="en-US" dirty="0"/>
              <a:t>, which is doing some pretty cool things from a technological perspective, just in terms of how they manage their facilities.</a:t>
            </a:r>
          </a:p>
          <a:p>
            <a:endParaRPr lang="en-US" dirty="0"/>
          </a:p>
        </p:txBody>
      </p:sp>
      <p:sp>
        <p:nvSpPr>
          <p:cNvPr id="4" name="Footer Placeholder 3"/>
          <p:cNvSpPr>
            <a:spLocks noGrp="1"/>
          </p:cNvSpPr>
          <p:nvPr>
            <p:ph type="ftr" sz="quarter" idx="10"/>
          </p:nvPr>
        </p:nvSpPr>
        <p:spPr/>
        <p:txBody>
          <a:bodyPr/>
          <a:lstStyle/>
          <a:p>
            <a:pPr>
              <a:defRPr/>
            </a:pPr>
            <a:r>
              <a:rPr lang="en-US"/>
              <a:t>Progress</a:t>
            </a:r>
          </a:p>
        </p:txBody>
      </p:sp>
      <p:sp>
        <p:nvSpPr>
          <p:cNvPr id="5" name="Slide Number Placeholder 4"/>
          <p:cNvSpPr>
            <a:spLocks noGrp="1"/>
          </p:cNvSpPr>
          <p:nvPr>
            <p:ph type="sldNum" sz="quarter" idx="11"/>
          </p:nvPr>
        </p:nvSpPr>
        <p:spPr/>
        <p:txBody>
          <a:bodyPr/>
          <a:lstStyle/>
          <a:p>
            <a:pPr>
              <a:defRPr/>
            </a:pPr>
            <a:fld id="{3BC3B10F-A77C-499D-8A55-4E7169A1E706}" type="slidenum">
              <a:rPr lang="en-US" smtClean="0"/>
              <a:pPr>
                <a:defRPr/>
              </a:pPr>
              <a:t>4</a:t>
            </a:fld>
            <a:endParaRPr lang="en-US"/>
          </a:p>
        </p:txBody>
      </p:sp>
    </p:spTree>
    <p:extLst>
      <p:ext uri="{BB962C8B-B14F-4D97-AF65-F5344CB8AC3E}">
        <p14:creationId xmlns:p14="http://schemas.microsoft.com/office/powerpoint/2010/main" val="1784876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all know Bose…</a:t>
            </a:r>
          </a:p>
          <a:p>
            <a:r>
              <a:rPr lang="en-US" dirty="0"/>
              <a:t>Maker of premium audio gear, unmatched quality, </a:t>
            </a:r>
          </a:p>
          <a:p>
            <a:endParaRPr lang="en-US" dirty="0"/>
          </a:p>
          <a:p>
            <a:r>
              <a:rPr lang="en-US" dirty="0"/>
              <a:t>Being disrupted by the likes of Apple and Amazon</a:t>
            </a:r>
          </a:p>
          <a:p>
            <a:r>
              <a:rPr lang="en-US" dirty="0"/>
              <a:t>Music the way you want it, where you want it</a:t>
            </a:r>
          </a:p>
          <a:p>
            <a:endParaRPr lang="en-US" dirty="0"/>
          </a:p>
          <a:p>
            <a:r>
              <a:rPr lang="en-US" dirty="0"/>
              <a:t>Another company I met was </a:t>
            </a:r>
            <a:r>
              <a:rPr lang="en-US" b="1" dirty="0"/>
              <a:t>Sysco</a:t>
            </a:r>
            <a:r>
              <a:rPr lang="en-US" dirty="0"/>
              <a:t> – not the networking company – the food distribution company</a:t>
            </a:r>
          </a:p>
        </p:txBody>
      </p:sp>
      <p:sp>
        <p:nvSpPr>
          <p:cNvPr id="4" name="Footer Placeholder 3"/>
          <p:cNvSpPr>
            <a:spLocks noGrp="1"/>
          </p:cNvSpPr>
          <p:nvPr>
            <p:ph type="ftr" sz="quarter" idx="10"/>
          </p:nvPr>
        </p:nvSpPr>
        <p:spPr/>
        <p:txBody>
          <a:bodyPr/>
          <a:lstStyle/>
          <a:p>
            <a:pPr marL="0" marR="0" lvl="0" indent="0" algn="l" defTabSz="935038"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charset="0"/>
                <a:ea typeface="+mn-ea"/>
                <a:cs typeface="+mn-cs"/>
              </a:rPr>
              <a:t>Progress</a:t>
            </a:r>
          </a:p>
        </p:txBody>
      </p:sp>
      <p:sp>
        <p:nvSpPr>
          <p:cNvPr id="5" name="Slide Number Placeholder 4"/>
          <p:cNvSpPr>
            <a:spLocks noGrp="1"/>
          </p:cNvSpPr>
          <p:nvPr>
            <p:ph type="sldNum" sz="quarter" idx="11"/>
          </p:nvPr>
        </p:nvSpPr>
        <p:spPr/>
        <p:txBody>
          <a:bodyPr/>
          <a:lstStyle/>
          <a:p>
            <a:pPr marL="0" marR="0" lvl="0" indent="0" algn="r" defTabSz="935038" rtl="0" eaLnBrk="0" fontAlgn="base" latinLnBrk="0" hangingPunct="0">
              <a:lnSpc>
                <a:spcPct val="100000"/>
              </a:lnSpc>
              <a:spcBef>
                <a:spcPct val="0"/>
              </a:spcBef>
              <a:spcAft>
                <a:spcPct val="0"/>
              </a:spcAft>
              <a:buClrTx/>
              <a:buSzTx/>
              <a:buFontTx/>
              <a:buNone/>
              <a:tabLst/>
              <a:defRPr/>
            </a:pPr>
            <a:fld id="{3BC3B10F-A77C-499D-8A55-4E7169A1E706}" type="slidenum">
              <a:rPr kumimoji="0" lang="en-US" sz="12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35038" rtl="0" eaLnBrk="0" fontAlgn="base" latinLnBrk="0" hangingPunct="0">
                <a:lnSpc>
                  <a:spcPct val="100000"/>
                </a:lnSpc>
                <a:spcBef>
                  <a:spcPct val="0"/>
                </a:spcBef>
                <a:spcAft>
                  <a:spcPct val="0"/>
                </a:spcAft>
                <a:buClrTx/>
                <a:buSzTx/>
                <a:buFontTx/>
                <a:buNone/>
                <a:tabLst/>
                <a:defRPr/>
              </a:pPr>
              <a:t>5</a:t>
            </a:fld>
            <a:endParaRPr kumimoji="0" lang="en-US" sz="1200" b="1"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6212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Sysco has phenomenal relationships…</a:t>
            </a:r>
          </a:p>
          <a:p>
            <a:r>
              <a:rPr lang="en-US" dirty="0"/>
              <a:t>Hotel chains… restaurants… hospital systems…</a:t>
            </a:r>
          </a:p>
          <a:p>
            <a:r>
              <a:rPr lang="en-US" dirty="0"/>
              <a:t>Designed for high volume shipments…</a:t>
            </a:r>
          </a:p>
          <a:p>
            <a:endParaRPr lang="en-US" dirty="0"/>
          </a:p>
          <a:p>
            <a:r>
              <a:rPr lang="en-US" dirty="0"/>
              <a:t>Being disrupted by Amazon and Costco!</a:t>
            </a:r>
          </a:p>
          <a:p>
            <a:r>
              <a:rPr lang="en-US" dirty="0"/>
              <a:t>Retailers who have built a warehouse and distribution system backed by tech</a:t>
            </a:r>
          </a:p>
          <a:p>
            <a:endParaRPr lang="en-US" dirty="0"/>
          </a:p>
          <a:p>
            <a:r>
              <a:rPr lang="en-US" dirty="0"/>
              <a:t>This disruption is everywhere, so how does Kinvey help you deal with this?</a:t>
            </a:r>
          </a:p>
        </p:txBody>
      </p:sp>
      <p:sp>
        <p:nvSpPr>
          <p:cNvPr id="4" name="Footer Placeholder 3"/>
          <p:cNvSpPr>
            <a:spLocks noGrp="1"/>
          </p:cNvSpPr>
          <p:nvPr>
            <p:ph type="ftr" sz="quarter" idx="10"/>
          </p:nvPr>
        </p:nvSpPr>
        <p:spPr/>
        <p:txBody>
          <a:bodyPr/>
          <a:lstStyle/>
          <a:p>
            <a:pPr marL="0" marR="0" lvl="0" indent="0" algn="l" defTabSz="935038"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charset="0"/>
                <a:ea typeface="+mn-ea"/>
                <a:cs typeface="+mn-cs"/>
              </a:rPr>
              <a:t>Progress</a:t>
            </a:r>
          </a:p>
        </p:txBody>
      </p:sp>
      <p:sp>
        <p:nvSpPr>
          <p:cNvPr id="5" name="Slide Number Placeholder 4"/>
          <p:cNvSpPr>
            <a:spLocks noGrp="1"/>
          </p:cNvSpPr>
          <p:nvPr>
            <p:ph type="sldNum" sz="quarter" idx="11"/>
          </p:nvPr>
        </p:nvSpPr>
        <p:spPr/>
        <p:txBody>
          <a:bodyPr/>
          <a:lstStyle/>
          <a:p>
            <a:pPr marL="0" marR="0" lvl="0" indent="0" algn="r" defTabSz="935038" rtl="0" eaLnBrk="0" fontAlgn="base" latinLnBrk="0" hangingPunct="0">
              <a:lnSpc>
                <a:spcPct val="100000"/>
              </a:lnSpc>
              <a:spcBef>
                <a:spcPct val="0"/>
              </a:spcBef>
              <a:spcAft>
                <a:spcPct val="0"/>
              </a:spcAft>
              <a:buClrTx/>
              <a:buSzTx/>
              <a:buFontTx/>
              <a:buNone/>
              <a:tabLst/>
              <a:defRPr/>
            </a:pPr>
            <a:fld id="{3BC3B10F-A77C-499D-8A55-4E7169A1E706}" type="slidenum">
              <a:rPr kumimoji="0" lang="en-US" sz="12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35038" rtl="0" eaLnBrk="0" fontAlgn="base" latinLnBrk="0" hangingPunct="0">
                <a:lnSpc>
                  <a:spcPct val="100000"/>
                </a:lnSpc>
                <a:spcBef>
                  <a:spcPct val="0"/>
                </a:spcBef>
                <a:spcAft>
                  <a:spcPct val="0"/>
                </a:spcAft>
                <a:buClrTx/>
                <a:buSzTx/>
                <a:buFontTx/>
                <a:buNone/>
                <a:tabLst/>
                <a:defRPr/>
              </a:pPr>
              <a:t>6</a:t>
            </a:fld>
            <a:endParaRPr kumimoji="0" lang="en-US" sz="1200" b="1"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19318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https://www.progress.com/customers/canopy-health</a:t>
            </a:r>
          </a:p>
          <a:p>
            <a:endParaRPr lang="en-US" i="1" dirty="0"/>
          </a:p>
          <a:p>
            <a:r>
              <a:rPr lang="en-US" sz="1200" b="1" i="0" kern="1200" dirty="0">
                <a:solidFill>
                  <a:schemeClr val="tx1"/>
                </a:solidFill>
                <a:effectLst/>
                <a:latin typeface="Arial" charset="0"/>
                <a:ea typeface="+mn-ea"/>
                <a:cs typeface="+mn-cs"/>
              </a:rPr>
              <a:t>Challenge</a:t>
            </a:r>
            <a:r>
              <a:rPr lang="en-US" sz="1200" b="0" i="0" kern="1200" dirty="0">
                <a:solidFill>
                  <a:schemeClr val="tx1"/>
                </a:solidFill>
                <a:effectLst/>
                <a:latin typeface="Arial" charset="0"/>
                <a:ea typeface="+mn-ea"/>
                <a:cs typeface="+mn-cs"/>
              </a:rPr>
              <a:t/>
            </a:r>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
            </a:r>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Canopy Health, an accountable care organization, is dedicated to providing a better quality of healthcare to people residing in the Bay Area. With a large network of physicians and providers, Canopy Health puts a special emphasis on making care more accessible, transparent and affordable for all members.</a:t>
            </a:r>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
            </a:r>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As a patient-centric provider, Canopy Health wanted to focus on providing a better healthcare experience that simplified many of the complexities surrounding the process. It quickly became apparent that one of the best ways of doing this was by creating a streamlined digital experience across mobile and desktop platforms that was not only patient-friendly but also high impact.</a:t>
            </a:r>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
            </a:r>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To create this new digital ecosystem, Canopy Health realized that with people increasingly using mobile devices to take care of daily tasks, their new strategy would have to be developed with a “mobile first” mindset.</a:t>
            </a:r>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
            </a:r>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However, tackling the expansive mobile landscape is a hurdle that has tripped up many healthcare organizations in the past due to its complexity. The challenge is two-fold:</a:t>
            </a:r>
          </a:p>
          <a:p>
            <a:r>
              <a:rPr lang="en-US" sz="1200" b="0" i="0" kern="1200" dirty="0">
                <a:solidFill>
                  <a:schemeClr val="tx1"/>
                </a:solidFill>
                <a:effectLst/>
                <a:latin typeface="Arial" charset="0"/>
                <a:ea typeface="+mn-ea"/>
                <a:cs typeface="+mn-cs"/>
              </a:rPr>
              <a:t>Developing mobile apps is difficult due to the sheer number of different operating systems and platform specifications. Building an application with a good user experience across all of these platforms requires a lot of time and energy.</a:t>
            </a:r>
          </a:p>
          <a:p>
            <a:r>
              <a:rPr lang="en-US" sz="1200" b="0" i="0" kern="1200" dirty="0">
                <a:solidFill>
                  <a:schemeClr val="tx1"/>
                </a:solidFill>
                <a:effectLst/>
                <a:latin typeface="Arial" charset="0"/>
                <a:ea typeface="+mn-ea"/>
                <a:cs typeface="+mn-cs"/>
              </a:rPr>
              <a:t>Even once the application has been developed, maintaining an application across multiple platforms is still difficult and cumbersome.</a:t>
            </a:r>
          </a:p>
          <a:p>
            <a:endParaRPr lang="en-US" i="1" dirty="0"/>
          </a:p>
        </p:txBody>
      </p:sp>
      <p:sp>
        <p:nvSpPr>
          <p:cNvPr id="4" name="Footer Placeholder 3"/>
          <p:cNvSpPr>
            <a:spLocks noGrp="1"/>
          </p:cNvSpPr>
          <p:nvPr>
            <p:ph type="ftr" sz="quarter" idx="4"/>
          </p:nvPr>
        </p:nvSpPr>
        <p:spPr/>
        <p:txBody>
          <a:bodyPr/>
          <a:lstStyle/>
          <a:p>
            <a:pPr>
              <a:defRPr/>
            </a:pPr>
            <a:r>
              <a:rPr lang="en-US"/>
              <a:t>Progress</a:t>
            </a:r>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9</a:t>
            </a:fld>
            <a:endParaRPr lang="en-US"/>
          </a:p>
        </p:txBody>
      </p:sp>
    </p:spTree>
    <p:extLst>
      <p:ext uri="{BB962C8B-B14F-4D97-AF65-F5344CB8AC3E}">
        <p14:creationId xmlns:p14="http://schemas.microsoft.com/office/powerpoint/2010/main" val="722634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Schneider Electric is a </a:t>
            </a:r>
            <a:r>
              <a:rPr lang="en-US" i="1" dirty="0" err="1"/>
              <a:t>Kinvey</a:t>
            </a:r>
            <a:r>
              <a:rPr lang="en-US" i="1" dirty="0"/>
              <a:t> customer that was looking to reduce their DevOps overhead, and they’re also doing some pretty cool things with Internet of Things devices, and found </a:t>
            </a:r>
            <a:r>
              <a:rPr lang="en-US" i="1" dirty="0" err="1"/>
              <a:t>Kinvey</a:t>
            </a:r>
            <a:r>
              <a:rPr lang="en-US" i="1" dirty="0"/>
              <a:t> to be a pretty good fit for that.</a:t>
            </a:r>
          </a:p>
          <a:p>
            <a:endParaRPr lang="en-US" i="1" dirty="0"/>
          </a:p>
          <a:p>
            <a:r>
              <a:rPr lang="en-US" i="1" dirty="0"/>
              <a:t>https://</a:t>
            </a:r>
            <a:r>
              <a:rPr lang="en-US" i="1" dirty="0" err="1"/>
              <a:t>www.progress.com</a:t>
            </a:r>
            <a:r>
              <a:rPr lang="en-US" i="1" dirty="0"/>
              <a:t>/customers/schneider-electric-success</a:t>
            </a:r>
          </a:p>
          <a:p>
            <a:endParaRPr lang="en-US" i="1" dirty="0"/>
          </a:p>
          <a:p>
            <a:r>
              <a:rPr lang="en-US" sz="1200" b="1" i="0" kern="1200" dirty="0">
                <a:solidFill>
                  <a:schemeClr val="tx1"/>
                </a:solidFill>
                <a:effectLst/>
                <a:latin typeface="Arial" charset="0"/>
                <a:ea typeface="+mn-ea"/>
                <a:cs typeface="+mn-cs"/>
              </a:rPr>
              <a:t>Challenge</a:t>
            </a: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Schneider Electric has 50 different product lines with operations in more than 100 countries across North America, Europe and Asia Pacific. The company focuses on providing integrated energy management solutions that are safe, reliable, efficient, productive and green. </a:t>
            </a:r>
          </a:p>
          <a:p>
            <a:r>
              <a:rPr lang="en-US" sz="1200" b="0" i="0" kern="1200" dirty="0">
                <a:solidFill>
                  <a:schemeClr val="tx1"/>
                </a:solidFill>
                <a:effectLst/>
                <a:latin typeface="Arial" charset="0"/>
                <a:ea typeface="+mn-ea"/>
                <a:cs typeface="+mn-cs"/>
              </a:rPr>
              <a:t>Senior leaders at Schneider Electric recognized the importance of driving product innovation by leveraging mobile, web and the Internet of Things for the company’s energy management businesses. They wanted to build unique and engaging apps for the commercial and consumer energy management businesses to drive new revenue opportunities, reduce costs and improve customer satisfaction. </a:t>
            </a:r>
            <a:r>
              <a:rPr lang="en-US" dirty="0"/>
              <a:t/>
            </a:r>
            <a:br>
              <a:rPr lang="en-US" dirty="0"/>
            </a:br>
            <a:r>
              <a:rPr lang="en-US" dirty="0"/>
              <a:t/>
            </a:r>
            <a:br>
              <a:rPr lang="en-US" dirty="0"/>
            </a:br>
            <a:r>
              <a:rPr lang="en-US" sz="1200" b="1" i="0" kern="1200" dirty="0">
                <a:solidFill>
                  <a:schemeClr val="tx1"/>
                </a:solidFill>
                <a:effectLst/>
                <a:latin typeface="Arial" charset="0"/>
                <a:ea typeface="+mn-ea"/>
                <a:cs typeface="+mn-cs"/>
              </a:rPr>
              <a:t>Solution</a:t>
            </a: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The Schneider Electric CTO launched an initiative to provide a mobile innovation platform and development framework to fuel innovation, improve efficiency, reduce time-to-market and offer cost savings while enabling a consistent user experience. Schneider Electric selected Progress® </a:t>
            </a:r>
            <a:r>
              <a:rPr lang="en-US" sz="1200" b="0" i="0" kern="1200" dirty="0" err="1">
                <a:solidFill>
                  <a:schemeClr val="tx1"/>
                </a:solidFill>
                <a:effectLst/>
                <a:latin typeface="Arial" charset="0"/>
                <a:ea typeface="+mn-ea"/>
                <a:cs typeface="+mn-cs"/>
              </a:rPr>
              <a:t>Kinvey</a:t>
            </a:r>
            <a:r>
              <a:rPr lang="en-US" sz="1200" b="0" i="0" kern="1200" dirty="0">
                <a:solidFill>
                  <a:schemeClr val="tx1"/>
                </a:solidFill>
                <a:effectLst/>
                <a:latin typeface="Arial" charset="0"/>
                <a:ea typeface="+mn-ea"/>
                <a:cs typeface="+mn-cs"/>
              </a:rPr>
              <a:t>™ to be the heart of the company’s new mobile innovation platform. The company is working with </a:t>
            </a:r>
            <a:r>
              <a:rPr lang="en-US" sz="1200" b="0" i="0" kern="1200" dirty="0" err="1">
                <a:solidFill>
                  <a:schemeClr val="tx1"/>
                </a:solidFill>
                <a:effectLst/>
                <a:latin typeface="Arial" charset="0"/>
                <a:ea typeface="+mn-ea"/>
                <a:cs typeface="+mn-cs"/>
              </a:rPr>
              <a:t>Kinvey</a:t>
            </a:r>
            <a:r>
              <a:rPr lang="en-US" sz="1200" b="0" i="0" kern="1200" dirty="0">
                <a:solidFill>
                  <a:schemeClr val="tx1"/>
                </a:solidFill>
                <a:effectLst/>
                <a:latin typeface="Arial" charset="0"/>
                <a:ea typeface="+mn-ea"/>
                <a:cs typeface="+mn-cs"/>
              </a:rPr>
              <a:t> to provide a consistent user experience and enable the art of the possible. </a:t>
            </a:r>
            <a:r>
              <a:rPr lang="en-US" dirty="0"/>
              <a:t/>
            </a:r>
            <a:br>
              <a:rPr lang="en-US" dirty="0"/>
            </a:br>
            <a:r>
              <a:rPr lang="en-US" dirty="0"/>
              <a:t/>
            </a:r>
            <a:br>
              <a:rPr lang="en-US" dirty="0"/>
            </a:br>
            <a:r>
              <a:rPr lang="en-US" sz="1200" b="0" i="0" kern="1200" dirty="0">
                <a:solidFill>
                  <a:schemeClr val="tx1"/>
                </a:solidFill>
                <a:effectLst/>
                <a:latin typeface="Arial" charset="0"/>
                <a:ea typeface="+mn-ea"/>
                <a:cs typeface="+mn-cs"/>
              </a:rPr>
              <a:t>After evaluating the options, Schneider Electric determined that the Dedicated </a:t>
            </a:r>
            <a:r>
              <a:rPr lang="en-US" sz="1200" b="0" i="0" kern="1200" dirty="0" err="1">
                <a:solidFill>
                  <a:schemeClr val="tx1"/>
                </a:solidFill>
                <a:effectLst/>
                <a:latin typeface="Arial" charset="0"/>
                <a:ea typeface="+mn-ea"/>
                <a:cs typeface="+mn-cs"/>
              </a:rPr>
              <a:t>Kinvey</a:t>
            </a:r>
            <a:r>
              <a:rPr lang="en-US" sz="1200" b="0" i="0" kern="1200" dirty="0">
                <a:solidFill>
                  <a:schemeClr val="tx1"/>
                </a:solidFill>
                <a:effectLst/>
                <a:latin typeface="Arial" charset="0"/>
                <a:ea typeface="+mn-ea"/>
                <a:cs typeface="+mn-cs"/>
              </a:rPr>
              <a:t> deployment model would be the most effective. It provided Schneider Electric with a worldwide, dedicated instance of </a:t>
            </a:r>
            <a:r>
              <a:rPr lang="en-US" sz="1200" b="0" i="0" kern="1200" dirty="0" err="1">
                <a:solidFill>
                  <a:schemeClr val="tx1"/>
                </a:solidFill>
                <a:effectLst/>
                <a:latin typeface="Arial" charset="0"/>
                <a:ea typeface="+mn-ea"/>
                <a:cs typeface="+mn-cs"/>
              </a:rPr>
              <a:t>Kinvey</a:t>
            </a:r>
            <a:r>
              <a:rPr lang="en-US" sz="1200" b="0" i="0" kern="1200" dirty="0">
                <a:solidFill>
                  <a:schemeClr val="tx1"/>
                </a:solidFill>
                <a:effectLst/>
                <a:latin typeface="Arial" charset="0"/>
                <a:ea typeface="+mn-ea"/>
                <a:cs typeface="+mn-cs"/>
              </a:rPr>
              <a:t> in data centers in North America, EMEA and Asia Pacific to support the company’s global developer workforce. </a:t>
            </a:r>
            <a:r>
              <a:rPr lang="en-US" dirty="0"/>
              <a:t/>
            </a:r>
            <a:br>
              <a:rPr lang="en-US" dirty="0"/>
            </a:br>
            <a:r>
              <a:rPr lang="en-US" dirty="0"/>
              <a:t/>
            </a:r>
            <a:br>
              <a:rPr lang="en-US" dirty="0"/>
            </a:br>
            <a:r>
              <a:rPr lang="en-US" sz="1200" b="0" i="0" kern="1200" dirty="0">
                <a:solidFill>
                  <a:schemeClr val="tx1"/>
                </a:solidFill>
                <a:effectLst/>
                <a:latin typeface="Arial" charset="0"/>
                <a:ea typeface="+mn-ea"/>
                <a:cs typeface="+mn-cs"/>
              </a:rPr>
              <a:t>With </a:t>
            </a:r>
            <a:r>
              <a:rPr lang="en-US" sz="1200" b="0" i="0" kern="1200" dirty="0" err="1">
                <a:solidFill>
                  <a:schemeClr val="tx1"/>
                </a:solidFill>
                <a:effectLst/>
                <a:latin typeface="Arial" charset="0"/>
                <a:ea typeface="+mn-ea"/>
                <a:cs typeface="+mn-cs"/>
              </a:rPr>
              <a:t>Kinvey</a:t>
            </a:r>
            <a:r>
              <a:rPr lang="en-US" sz="1200" b="0" i="0" kern="1200" dirty="0">
                <a:solidFill>
                  <a:schemeClr val="tx1"/>
                </a:solidFill>
                <a:effectLst/>
                <a:latin typeface="Arial" charset="0"/>
                <a:ea typeface="+mn-ea"/>
                <a:cs typeface="+mn-cs"/>
              </a:rPr>
              <a:t>, Schneider Electric’s developers were able to spend more time working on critical value-added features instead of rebuilding the infrastructure for each new application that had to be developed. </a:t>
            </a:r>
            <a:r>
              <a:rPr lang="en-US" dirty="0"/>
              <a:t/>
            </a:r>
            <a:br>
              <a:rPr lang="en-US" dirty="0"/>
            </a:br>
            <a:r>
              <a:rPr lang="en-US" dirty="0"/>
              <a:t/>
            </a:r>
            <a:br>
              <a:rPr lang="en-US" dirty="0"/>
            </a:br>
            <a:r>
              <a:rPr lang="en-US" sz="1200" b="0" i="0" kern="1200" dirty="0">
                <a:solidFill>
                  <a:schemeClr val="tx1"/>
                </a:solidFill>
                <a:effectLst/>
                <a:latin typeface="Arial" charset="0"/>
                <a:ea typeface="+mn-ea"/>
                <a:cs typeface="+mn-cs"/>
              </a:rPr>
              <a:t>“Product innovation is important to us, and harnessing the power of mobile gives us a competitive advantage,” explained Ken Carroll, Vice President Software Platforms, Schneider Electric. “</a:t>
            </a:r>
            <a:r>
              <a:rPr lang="en-US" sz="1200" b="0" i="0" kern="1200" dirty="0" err="1">
                <a:solidFill>
                  <a:schemeClr val="tx1"/>
                </a:solidFill>
                <a:effectLst/>
                <a:latin typeface="Arial" charset="0"/>
                <a:ea typeface="+mn-ea"/>
                <a:cs typeface="+mn-cs"/>
              </a:rPr>
              <a:t>Kinvey</a:t>
            </a:r>
            <a:r>
              <a:rPr lang="en-US" sz="1200" b="0" i="0" kern="1200" dirty="0">
                <a:solidFill>
                  <a:schemeClr val="tx1"/>
                </a:solidFill>
                <a:effectLst/>
                <a:latin typeface="Arial" charset="0"/>
                <a:ea typeface="+mn-ea"/>
                <a:cs typeface="+mn-cs"/>
              </a:rPr>
              <a:t> makes it simple with no IT overhead. Decoupling the user interface from the backend allows our developers to focus on product innovation instead of building or maintaining the backend platform.”</a:t>
            </a:r>
            <a:endParaRPr lang="en-US" i="1" dirty="0"/>
          </a:p>
        </p:txBody>
      </p:sp>
      <p:sp>
        <p:nvSpPr>
          <p:cNvPr id="4" name="Footer Placeholder 3"/>
          <p:cNvSpPr>
            <a:spLocks noGrp="1"/>
          </p:cNvSpPr>
          <p:nvPr>
            <p:ph type="ftr" sz="quarter" idx="4"/>
          </p:nvPr>
        </p:nvSpPr>
        <p:spPr/>
        <p:txBody>
          <a:bodyPr/>
          <a:lstStyle/>
          <a:p>
            <a:pPr>
              <a:defRPr/>
            </a:pPr>
            <a:r>
              <a:rPr lang="en-US"/>
              <a:t>Progress</a:t>
            </a:r>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10</a:t>
            </a:fld>
            <a:endParaRPr lang="en-US"/>
          </a:p>
        </p:txBody>
      </p:sp>
    </p:spTree>
    <p:extLst>
      <p:ext uri="{BB962C8B-B14F-4D97-AF65-F5344CB8AC3E}">
        <p14:creationId xmlns:p14="http://schemas.microsoft.com/office/powerpoint/2010/main" val="416197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https://www.businesswire.com/news/home/20180808005072/en/Bell-Howell-Revolutionizes-Field-Service-Delivery-Progress</a:t>
            </a:r>
          </a:p>
          <a:p>
            <a:endParaRPr lang="en-US" i="1" dirty="0"/>
          </a:p>
          <a:p>
            <a:r>
              <a:rPr lang="en-US" sz="1200" b="0" i="0" kern="1200" dirty="0">
                <a:solidFill>
                  <a:schemeClr val="tx1"/>
                </a:solidFill>
                <a:effectLst/>
                <a:latin typeface="Arial" charset="0"/>
                <a:ea typeface="+mn-ea"/>
                <a:cs typeface="+mn-cs"/>
              </a:rPr>
              <a:t>Boasting a rich history and expertise in mechatronics and workflow efficiency, Bell and Howell delivers comprehensive automation solutions in retail click-and-collect, pharmaceutical factory intelligence, production mail, consumer packaging automation and omnichannel communication. With more than 700 service personnel deployed throughout North America and Canada, field productivity is critical to their success.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Bell and Howell was an early leader in mobile app development, launching its first mobile app in 2004. However, as the mobile landscape has evolved, the company quickly realized that it not only needed to update its mobile app to better enable its field technicians, but had to build out an application infrastructure that would enable users to access the data in its SAP systems quickly and easily.</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To make this vision a reality, Bell and Howell turned to Progress and its high-productivity application platform, </a:t>
            </a:r>
            <a:r>
              <a:rPr lang="en-US" sz="1200" b="0" i="0" kern="1200" dirty="0" err="1">
                <a:solidFill>
                  <a:schemeClr val="tx1"/>
                </a:solidFill>
                <a:effectLst/>
                <a:latin typeface="Arial" charset="0"/>
                <a:ea typeface="+mn-ea"/>
                <a:cs typeface="+mn-cs"/>
              </a:rPr>
              <a:t>Kinvey</a:t>
            </a:r>
            <a:r>
              <a:rPr lang="en-US" sz="1200" b="0" i="0" kern="1200" dirty="0">
                <a:solidFill>
                  <a:schemeClr val="tx1"/>
                </a:solidFill>
                <a:effectLst/>
                <a:latin typeface="Arial" charset="0"/>
                <a:ea typeface="+mn-ea"/>
                <a:cs typeface="+mn-cs"/>
              </a:rPr>
              <a:t>, to provide cost-effective, zero-code, configurable integration to SAP as part of its full-featured mobile application-development platform. With Progress, Bell and Howell has launched a modern, efficient mobile service application and dramatically reduced SAP data access response time from tens of seconds to milliseconds. The new application platform has also helped the company increase the speed at which its technicians can communicate and connect with other backend systems, call centers and customers.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“In order to maintain our reputation as an industry-leading field service organization, we selected Progress </a:t>
            </a:r>
            <a:r>
              <a:rPr lang="en-US" sz="1200" b="0" i="0" kern="1200" dirty="0" err="1">
                <a:solidFill>
                  <a:schemeClr val="tx1"/>
                </a:solidFill>
                <a:effectLst/>
                <a:latin typeface="Arial" charset="0"/>
                <a:ea typeface="+mn-ea"/>
                <a:cs typeface="+mn-cs"/>
              </a:rPr>
              <a:t>Kinvey</a:t>
            </a:r>
            <a:r>
              <a:rPr lang="en-US" sz="1200" b="0" i="0" kern="1200" dirty="0">
                <a:solidFill>
                  <a:schemeClr val="tx1"/>
                </a:solidFill>
                <a:effectLst/>
                <a:latin typeface="Arial" charset="0"/>
                <a:ea typeface="+mn-ea"/>
                <a:cs typeface="+mn-cs"/>
              </a:rPr>
              <a:t> to deliver faster field access to our data-rich SAP systems,” said Jim Feely, SVP Global Business Services, Bell and Howell. “With the new mobile field service app, our technicians are working much more effectively and efficiently.”</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Through the new field service mobile app technicians can view the history of a machine, share information and images, scan parts, create and view slow-motion videos, and – most importantly – capture true parts history. They can also process service transactions and respond quickly to customer requests while providing back-office operations with insight on service delivery and productivity. Additional benefits include the ability to determine precisely how many hours or cycles a part has been in use and whether multiple technicians have encountered the same or similar issues. Based on that data, the company can take preemptive action to replace a part before it fails. The app also helps with product tracking – locating parts in stock at other locations to streamline the ordering and delivery process.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“Field technicians are on the front lines – their effectiveness impacts the customer experience and the value the customer gets from the company’s products,” said Dmitri Tcherevik, Chief Technology Officer, Progress. “With Progress </a:t>
            </a:r>
            <a:r>
              <a:rPr lang="en-US" sz="1200" b="0" i="0" kern="1200" dirty="0" err="1">
                <a:solidFill>
                  <a:schemeClr val="tx1"/>
                </a:solidFill>
                <a:effectLst/>
                <a:latin typeface="Arial" charset="0"/>
                <a:ea typeface="+mn-ea"/>
                <a:cs typeface="+mn-cs"/>
              </a:rPr>
              <a:t>Kinvey</a:t>
            </a:r>
            <a:r>
              <a:rPr lang="en-US" sz="1200" b="0" i="0" kern="1200" dirty="0">
                <a:solidFill>
                  <a:schemeClr val="tx1"/>
                </a:solidFill>
                <a:effectLst/>
                <a:latin typeface="Arial" charset="0"/>
                <a:ea typeface="+mn-ea"/>
                <a:cs typeface="+mn-cs"/>
              </a:rPr>
              <a:t> high-productivity application platform, Bell and Howell is revolutionizing the value they deliver to customers, and the efficiency with which their field teams work.</a:t>
            </a:r>
          </a:p>
          <a:p>
            <a:endParaRPr lang="en-US" i="1" dirty="0"/>
          </a:p>
        </p:txBody>
      </p:sp>
      <p:sp>
        <p:nvSpPr>
          <p:cNvPr id="4" name="Footer Placeholder 3"/>
          <p:cNvSpPr>
            <a:spLocks noGrp="1"/>
          </p:cNvSpPr>
          <p:nvPr>
            <p:ph type="ftr" sz="quarter" idx="4"/>
          </p:nvPr>
        </p:nvSpPr>
        <p:spPr/>
        <p:txBody>
          <a:bodyPr/>
          <a:lstStyle/>
          <a:p>
            <a:pPr>
              <a:defRPr/>
            </a:pPr>
            <a:r>
              <a:rPr lang="en-US"/>
              <a:t>Progress</a:t>
            </a:r>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11</a:t>
            </a:fld>
            <a:endParaRPr lang="en-US"/>
          </a:p>
        </p:txBody>
      </p:sp>
    </p:spTree>
    <p:extLst>
      <p:ext uri="{BB962C8B-B14F-4D97-AF65-F5344CB8AC3E}">
        <p14:creationId xmlns:p14="http://schemas.microsoft.com/office/powerpoint/2010/main" val="208706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8F4314-2868-2D41-889C-18A70556C05D}" type="datetimeFigureOut">
              <a:rPr lang="en-US" smtClean="0"/>
              <a:t>4/19/19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B6A05-F364-4148-81B4-8D5B6C39BD5C}" type="slidenum">
              <a:rPr lang="en-US" smtClean="0"/>
              <a:t>‹#›</a:t>
            </a:fld>
            <a:endParaRPr lang="en-US"/>
          </a:p>
        </p:txBody>
      </p:sp>
    </p:spTree>
    <p:extLst>
      <p:ext uri="{BB962C8B-B14F-4D97-AF65-F5344CB8AC3E}">
        <p14:creationId xmlns:p14="http://schemas.microsoft.com/office/powerpoint/2010/main" val="164909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F4314-2868-2D41-889C-18A70556C05D}" type="datetimeFigureOut">
              <a:rPr lang="en-US" smtClean="0"/>
              <a:t>4/19/19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B6A05-F364-4148-81B4-8D5B6C39BD5C}" type="slidenum">
              <a:rPr lang="en-US" smtClean="0"/>
              <a:t>‹#›</a:t>
            </a:fld>
            <a:endParaRPr lang="en-US"/>
          </a:p>
        </p:txBody>
      </p:sp>
    </p:spTree>
    <p:extLst>
      <p:ext uri="{BB962C8B-B14F-4D97-AF65-F5344CB8AC3E}">
        <p14:creationId xmlns:p14="http://schemas.microsoft.com/office/powerpoint/2010/main" val="698179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F4314-2868-2D41-889C-18A70556C05D}" type="datetimeFigureOut">
              <a:rPr lang="en-US" smtClean="0"/>
              <a:t>4/19/19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B6A05-F364-4148-81B4-8D5B6C39BD5C}" type="slidenum">
              <a:rPr lang="en-US" smtClean="0"/>
              <a:t>‹#›</a:t>
            </a:fld>
            <a:endParaRPr lang="en-US"/>
          </a:p>
        </p:txBody>
      </p:sp>
    </p:spTree>
    <p:extLst>
      <p:ext uri="{BB962C8B-B14F-4D97-AF65-F5344CB8AC3E}">
        <p14:creationId xmlns:p14="http://schemas.microsoft.com/office/powerpoint/2010/main" val="447234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 no text boxes">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491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F4314-2868-2D41-889C-18A70556C05D}" type="datetimeFigureOut">
              <a:rPr lang="en-US" smtClean="0"/>
              <a:t>4/19/19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B6A05-F364-4148-81B4-8D5B6C39BD5C}" type="slidenum">
              <a:rPr lang="en-US" smtClean="0"/>
              <a:t>‹#›</a:t>
            </a:fld>
            <a:endParaRPr lang="en-US"/>
          </a:p>
        </p:txBody>
      </p:sp>
    </p:spTree>
    <p:extLst>
      <p:ext uri="{BB962C8B-B14F-4D97-AF65-F5344CB8AC3E}">
        <p14:creationId xmlns:p14="http://schemas.microsoft.com/office/powerpoint/2010/main" val="96487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8F4314-2868-2D41-889C-18A70556C05D}" type="datetimeFigureOut">
              <a:rPr lang="en-US" smtClean="0"/>
              <a:t>4/19/19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B6A05-F364-4148-81B4-8D5B6C39BD5C}" type="slidenum">
              <a:rPr lang="en-US" smtClean="0"/>
              <a:t>‹#›</a:t>
            </a:fld>
            <a:endParaRPr lang="en-US"/>
          </a:p>
        </p:txBody>
      </p:sp>
    </p:spTree>
    <p:extLst>
      <p:ext uri="{BB962C8B-B14F-4D97-AF65-F5344CB8AC3E}">
        <p14:creationId xmlns:p14="http://schemas.microsoft.com/office/powerpoint/2010/main" val="1043644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8F4314-2868-2D41-889C-18A70556C05D}" type="datetimeFigureOut">
              <a:rPr lang="en-US" smtClean="0"/>
              <a:t>4/19/19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B6A05-F364-4148-81B4-8D5B6C39BD5C}" type="slidenum">
              <a:rPr lang="en-US" smtClean="0"/>
              <a:t>‹#›</a:t>
            </a:fld>
            <a:endParaRPr lang="en-US"/>
          </a:p>
        </p:txBody>
      </p:sp>
    </p:spTree>
    <p:extLst>
      <p:ext uri="{BB962C8B-B14F-4D97-AF65-F5344CB8AC3E}">
        <p14:creationId xmlns:p14="http://schemas.microsoft.com/office/powerpoint/2010/main" val="2041796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8F4314-2868-2D41-889C-18A70556C05D}" type="datetimeFigureOut">
              <a:rPr lang="en-US" smtClean="0"/>
              <a:t>4/19/19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DB6A05-F364-4148-81B4-8D5B6C39BD5C}" type="slidenum">
              <a:rPr lang="en-US" smtClean="0"/>
              <a:t>‹#›</a:t>
            </a:fld>
            <a:endParaRPr lang="en-US"/>
          </a:p>
        </p:txBody>
      </p:sp>
    </p:spTree>
    <p:extLst>
      <p:ext uri="{BB962C8B-B14F-4D97-AF65-F5344CB8AC3E}">
        <p14:creationId xmlns:p14="http://schemas.microsoft.com/office/powerpoint/2010/main" val="183810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8F4314-2868-2D41-889C-18A70556C05D}" type="datetimeFigureOut">
              <a:rPr lang="en-US" smtClean="0"/>
              <a:t>4/19/19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DB6A05-F364-4148-81B4-8D5B6C39BD5C}" type="slidenum">
              <a:rPr lang="en-US" smtClean="0"/>
              <a:t>‹#›</a:t>
            </a:fld>
            <a:endParaRPr lang="en-US"/>
          </a:p>
        </p:txBody>
      </p:sp>
    </p:spTree>
    <p:extLst>
      <p:ext uri="{BB962C8B-B14F-4D97-AF65-F5344CB8AC3E}">
        <p14:creationId xmlns:p14="http://schemas.microsoft.com/office/powerpoint/2010/main" val="1555617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8F4314-2868-2D41-889C-18A70556C05D}" type="datetimeFigureOut">
              <a:rPr lang="en-US" smtClean="0"/>
              <a:t>4/19/19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DB6A05-F364-4148-81B4-8D5B6C39BD5C}" type="slidenum">
              <a:rPr lang="en-US" smtClean="0"/>
              <a:t>‹#›</a:t>
            </a:fld>
            <a:endParaRPr lang="en-US"/>
          </a:p>
        </p:txBody>
      </p:sp>
    </p:spTree>
    <p:extLst>
      <p:ext uri="{BB962C8B-B14F-4D97-AF65-F5344CB8AC3E}">
        <p14:creationId xmlns:p14="http://schemas.microsoft.com/office/powerpoint/2010/main" val="1789588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8F4314-2868-2D41-889C-18A70556C05D}" type="datetimeFigureOut">
              <a:rPr lang="en-US" smtClean="0"/>
              <a:t>4/19/19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B6A05-F364-4148-81B4-8D5B6C39BD5C}" type="slidenum">
              <a:rPr lang="en-US" smtClean="0"/>
              <a:t>‹#›</a:t>
            </a:fld>
            <a:endParaRPr lang="en-US"/>
          </a:p>
        </p:txBody>
      </p:sp>
    </p:spTree>
    <p:extLst>
      <p:ext uri="{BB962C8B-B14F-4D97-AF65-F5344CB8AC3E}">
        <p14:creationId xmlns:p14="http://schemas.microsoft.com/office/powerpoint/2010/main" val="2108250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8F4314-2868-2D41-889C-18A70556C05D}" type="datetimeFigureOut">
              <a:rPr lang="en-US" smtClean="0"/>
              <a:t>4/19/19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B6A05-F364-4148-81B4-8D5B6C39BD5C}" type="slidenum">
              <a:rPr lang="en-US" smtClean="0"/>
              <a:t>‹#›</a:t>
            </a:fld>
            <a:endParaRPr lang="en-US"/>
          </a:p>
        </p:txBody>
      </p:sp>
    </p:spTree>
    <p:extLst>
      <p:ext uri="{BB962C8B-B14F-4D97-AF65-F5344CB8AC3E}">
        <p14:creationId xmlns:p14="http://schemas.microsoft.com/office/powerpoint/2010/main" val="20256295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7300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F4314-2868-2D41-889C-18A70556C05D}" type="datetimeFigureOut">
              <a:rPr lang="en-US" smtClean="0"/>
              <a:t>4/19/19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DB6A05-F364-4148-81B4-8D5B6C39BD5C}" type="slidenum">
              <a:rPr lang="en-US" smtClean="0"/>
              <a:t>‹#›</a:t>
            </a:fld>
            <a:endParaRPr lang="en-US"/>
          </a:p>
        </p:txBody>
      </p:sp>
    </p:spTree>
    <p:extLst>
      <p:ext uri="{BB962C8B-B14F-4D97-AF65-F5344CB8AC3E}">
        <p14:creationId xmlns:p14="http://schemas.microsoft.com/office/powerpoint/2010/main" val="459953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tiff"/><Relationship Id="rId6"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jpe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532008"/>
            <a:ext cx="12192000" cy="3649662"/>
          </a:xfrm>
        </p:spPr>
        <p:txBody>
          <a:bodyPr>
            <a:noAutofit/>
          </a:bodyPr>
          <a:lstStyle/>
          <a:p>
            <a:r>
              <a:rPr lang="en-US" sz="7200" dirty="0" err="1" smtClean="0">
                <a:solidFill>
                  <a:schemeClr val="tx1">
                    <a:lumMod val="50000"/>
                    <a:lumOff val="50000"/>
                  </a:schemeClr>
                </a:solidFill>
                <a:latin typeface="Courier" charset="0"/>
                <a:ea typeface="Courier" charset="0"/>
                <a:cs typeface="Courier" charset="0"/>
              </a:rPr>
              <a:t>npm</a:t>
            </a:r>
            <a:r>
              <a:rPr lang="en-US" sz="7200" dirty="0" smtClean="0">
                <a:solidFill>
                  <a:schemeClr val="tx1">
                    <a:lumMod val="50000"/>
                    <a:lumOff val="50000"/>
                  </a:schemeClr>
                </a:solidFill>
                <a:latin typeface="Courier" charset="0"/>
                <a:ea typeface="Courier" charset="0"/>
                <a:cs typeface="Courier" charset="0"/>
              </a:rPr>
              <a:t> </a:t>
            </a:r>
            <a:r>
              <a:rPr lang="en-US" sz="7200" dirty="0" err="1" smtClean="0">
                <a:solidFill>
                  <a:schemeClr val="tx1">
                    <a:lumMod val="50000"/>
                    <a:lumOff val="50000"/>
                  </a:schemeClr>
                </a:solidFill>
                <a:latin typeface="Courier" charset="0"/>
                <a:ea typeface="Courier" charset="0"/>
                <a:cs typeface="Courier" charset="0"/>
              </a:rPr>
              <a:t>i</a:t>
            </a:r>
            <a:r>
              <a:rPr lang="en-US" sz="7200" dirty="0" smtClean="0">
                <a:solidFill>
                  <a:schemeClr val="tx1">
                    <a:lumMod val="50000"/>
                    <a:lumOff val="50000"/>
                  </a:schemeClr>
                </a:solidFill>
                <a:latin typeface="Courier" charset="0"/>
                <a:ea typeface="Courier" charset="0"/>
                <a:cs typeface="Courier" charset="0"/>
              </a:rPr>
              <a:t> </a:t>
            </a:r>
            <a:r>
              <a:rPr lang="en-US" sz="7200" dirty="0" err="1" smtClean="0">
                <a:solidFill>
                  <a:schemeClr val="tx1">
                    <a:lumMod val="50000"/>
                    <a:lumOff val="50000"/>
                  </a:schemeClr>
                </a:solidFill>
                <a:effectLst/>
                <a:latin typeface="Courier" charset="0"/>
                <a:ea typeface="Courier" charset="0"/>
                <a:cs typeface="Courier" charset="0"/>
              </a:rPr>
              <a:t>kinvey</a:t>
            </a:r>
            <a:r>
              <a:rPr lang="en-US" sz="7200" dirty="0" smtClean="0">
                <a:solidFill>
                  <a:schemeClr val="tx1">
                    <a:lumMod val="50000"/>
                    <a:lumOff val="50000"/>
                  </a:schemeClr>
                </a:solidFill>
                <a:effectLst/>
                <a:latin typeface="Courier" charset="0"/>
                <a:ea typeface="Courier" charset="0"/>
                <a:cs typeface="Courier" charset="0"/>
              </a:rPr>
              <a:t>-node-</a:t>
            </a:r>
            <a:r>
              <a:rPr lang="en-US" sz="7200" dirty="0" err="1" smtClean="0">
                <a:solidFill>
                  <a:schemeClr val="tx1">
                    <a:lumMod val="50000"/>
                    <a:lumOff val="50000"/>
                  </a:schemeClr>
                </a:solidFill>
                <a:effectLst/>
                <a:latin typeface="Courier" charset="0"/>
                <a:ea typeface="Courier" charset="0"/>
                <a:cs typeface="Courier" charset="0"/>
              </a:rPr>
              <a:t>sdk</a:t>
            </a:r>
            <a:endParaRPr lang="en-US" sz="7200" dirty="0">
              <a:solidFill>
                <a:schemeClr val="tx1">
                  <a:lumMod val="50000"/>
                  <a:lumOff val="50000"/>
                </a:schemeClr>
              </a:solidFill>
              <a:latin typeface="Courier" charset="0"/>
              <a:ea typeface="Courier" charset="0"/>
              <a:cs typeface="Courier" charset="0"/>
            </a:endParaRPr>
          </a:p>
        </p:txBody>
      </p:sp>
      <p:sp>
        <p:nvSpPr>
          <p:cNvPr id="4" name="Title 1"/>
          <p:cNvSpPr txBox="1">
            <a:spLocks/>
          </p:cNvSpPr>
          <p:nvPr/>
        </p:nvSpPr>
        <p:spPr>
          <a:xfrm>
            <a:off x="139148" y="979279"/>
            <a:ext cx="12192000" cy="17109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smtClean="0">
                <a:solidFill>
                  <a:schemeClr val="tx1">
                    <a:lumMod val="50000"/>
                    <a:lumOff val="50000"/>
                  </a:schemeClr>
                </a:solidFill>
                <a:latin typeface="Courier" charset="0"/>
                <a:ea typeface="Courier" charset="0"/>
                <a:cs typeface="Courier" charset="0"/>
              </a:rPr>
              <a:t>(aka “Get Started with Kinvey”)</a:t>
            </a:r>
            <a:endParaRPr lang="en-US" sz="4400" dirty="0">
              <a:solidFill>
                <a:schemeClr val="tx1">
                  <a:lumMod val="50000"/>
                  <a:lumOff val="50000"/>
                </a:schemeClr>
              </a:solidFill>
              <a:latin typeface="Courier" charset="0"/>
              <a:ea typeface="Courier" charset="0"/>
              <a:cs typeface="Courier" charset="0"/>
            </a:endParaRPr>
          </a:p>
        </p:txBody>
      </p:sp>
    </p:spTree>
    <p:extLst>
      <p:ext uri="{BB962C8B-B14F-4D97-AF65-F5344CB8AC3E}">
        <p14:creationId xmlns:p14="http://schemas.microsoft.com/office/powerpoint/2010/main" val="476132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4E02AAE9-4434-414E-AE74-D404E012ED5D}"/>
              </a:ext>
            </a:extLst>
          </p:cNvPr>
          <p:cNvPicPr>
            <a:picLocks noChangeAspect="1"/>
          </p:cNvPicPr>
          <p:nvPr/>
        </p:nvPicPr>
        <p:blipFill>
          <a:blip r:embed="rId3"/>
          <a:stretch>
            <a:fillRect/>
          </a:stretch>
        </p:blipFill>
        <p:spPr>
          <a:xfrm>
            <a:off x="4765" y="1788"/>
            <a:ext cx="12185651" cy="6854429"/>
          </a:xfrm>
          <a:prstGeom prst="rect">
            <a:avLst/>
          </a:prstGeom>
        </p:spPr>
      </p:pic>
      <p:sp>
        <p:nvSpPr>
          <p:cNvPr id="21" name="Title 1">
            <a:extLst>
              <a:ext uri="{FF2B5EF4-FFF2-40B4-BE49-F238E27FC236}">
                <a16:creationId xmlns:a16="http://schemas.microsoft.com/office/drawing/2014/main" xmlns="" id="{6DB67BFC-2A15-AE4B-ADC0-346A0B4F2F7B}"/>
              </a:ext>
            </a:extLst>
          </p:cNvPr>
          <p:cNvSpPr txBox="1">
            <a:spLocks/>
          </p:cNvSpPr>
          <p:nvPr/>
        </p:nvSpPr>
        <p:spPr>
          <a:xfrm>
            <a:off x="5758437" y="812368"/>
            <a:ext cx="6847154" cy="590396"/>
          </a:xfrm>
          <a:prstGeom prst="rect">
            <a:avLst/>
          </a:prstGeom>
        </p:spPr>
        <p:txBody>
          <a:bodyPr vert="horz" lIns="91440" tIns="45720" rIns="91440" bIns="45720" rtlCol="0" anchor="t">
            <a:normAutofit fontScale="60000" lnSpcReduction="20000"/>
          </a:bodyPr>
          <a:lst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a:buSzTx/>
            </a:pPr>
            <a:r>
              <a:rPr lang="en-GB" kern="0">
                <a:solidFill>
                  <a:schemeClr val="bg2"/>
                </a:solidFill>
              </a:rPr>
              <a:t>IT costs deceased 30-40% delivering cross platform apps with only web developers</a:t>
            </a:r>
          </a:p>
        </p:txBody>
      </p:sp>
      <p:pic>
        <p:nvPicPr>
          <p:cNvPr id="22" name="Picture 21">
            <a:extLst>
              <a:ext uri="{FF2B5EF4-FFF2-40B4-BE49-F238E27FC236}">
                <a16:creationId xmlns:a16="http://schemas.microsoft.com/office/drawing/2014/main" xmlns="" id="{2E9B91B6-37B7-A640-93C0-4DA24FEC6F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989" y="6525730"/>
            <a:ext cx="1721203" cy="261556"/>
          </a:xfrm>
          <a:prstGeom prst="rect">
            <a:avLst/>
          </a:prstGeom>
        </p:spPr>
      </p:pic>
      <p:sp>
        <p:nvSpPr>
          <p:cNvPr id="23" name="Rectangle 5">
            <a:extLst>
              <a:ext uri="{FF2B5EF4-FFF2-40B4-BE49-F238E27FC236}">
                <a16:creationId xmlns:a16="http://schemas.microsoft.com/office/drawing/2014/main" xmlns="" id="{895DC143-1CD4-5141-B055-792765D8BCF8}"/>
              </a:ext>
            </a:extLst>
          </p:cNvPr>
          <p:cNvSpPr>
            <a:spLocks noChangeArrowheads="1"/>
          </p:cNvSpPr>
          <p:nvPr/>
        </p:nvSpPr>
        <p:spPr bwMode="black">
          <a:xfrm>
            <a:off x="4249808" y="6620451"/>
            <a:ext cx="3350276"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a:solidFill>
                  <a:schemeClr val="bg1"/>
                </a:solidFill>
                <a:latin typeface="+mj-lt"/>
              </a:rPr>
              <a:t>© 2018 Progress Software Corporation and/or its subsidiaries or affiliates. All rights reserved.</a:t>
            </a:r>
          </a:p>
        </p:txBody>
      </p:sp>
      <p:pic>
        <p:nvPicPr>
          <p:cNvPr id="24" name="Picture 23">
            <a:extLst>
              <a:ext uri="{FF2B5EF4-FFF2-40B4-BE49-F238E27FC236}">
                <a16:creationId xmlns:a16="http://schemas.microsoft.com/office/drawing/2014/main" xmlns="" id="{152CD06D-34B5-E449-A855-8C3AE4FFC33E}"/>
              </a:ext>
            </a:extLst>
          </p:cNvPr>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419942" y="403748"/>
            <a:ext cx="2466757" cy="743727"/>
          </a:xfrm>
          <a:prstGeom prst="rect">
            <a:avLst/>
          </a:prstGeom>
        </p:spPr>
      </p:pic>
      <p:sp>
        <p:nvSpPr>
          <p:cNvPr id="25" name="Freeform 9">
            <a:extLst>
              <a:ext uri="{FF2B5EF4-FFF2-40B4-BE49-F238E27FC236}">
                <a16:creationId xmlns:a16="http://schemas.microsoft.com/office/drawing/2014/main" xmlns="" id="{C0F3CF15-3A43-7A4E-AE1F-9153B058362D}"/>
              </a:ext>
            </a:extLst>
          </p:cNvPr>
          <p:cNvSpPr/>
          <p:nvPr/>
        </p:nvSpPr>
        <p:spPr>
          <a:xfrm>
            <a:off x="5645993" y="2647188"/>
            <a:ext cx="5965137" cy="2479083"/>
          </a:xfrm>
          <a:custGeom>
            <a:avLst/>
            <a:gdLst>
              <a:gd name="connsiteX0" fmla="*/ 218930 w 5079886"/>
              <a:gd name="connsiteY0" fmla="*/ 0 h 2667000"/>
              <a:gd name="connsiteX1" fmla="*/ 5079886 w 5079886"/>
              <a:gd name="connsiteY1" fmla="*/ 0 h 2667000"/>
              <a:gd name="connsiteX2" fmla="*/ 5079886 w 5079886"/>
              <a:gd name="connsiteY2" fmla="*/ 2667000 h 2667000"/>
              <a:gd name="connsiteX3" fmla="*/ 218930 w 5079886"/>
              <a:gd name="connsiteY3" fmla="*/ 2667000 h 2667000"/>
              <a:gd name="connsiteX4" fmla="*/ 218930 w 5079886"/>
              <a:gd name="connsiteY4" fmla="*/ 337186 h 2667000"/>
              <a:gd name="connsiteX5" fmla="*/ 0 w 5079886"/>
              <a:gd name="connsiteY5" fmla="*/ 4019 h 2667000"/>
              <a:gd name="connsiteX6" fmla="*/ 218930 w 5079886"/>
              <a:gd name="connsiteY6" fmla="*/ 2119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9886" h="2667000">
                <a:moveTo>
                  <a:pt x="218930" y="0"/>
                </a:moveTo>
                <a:lnTo>
                  <a:pt x="5079886" y="0"/>
                </a:lnTo>
                <a:lnTo>
                  <a:pt x="5079886" y="2667000"/>
                </a:lnTo>
                <a:lnTo>
                  <a:pt x="218930" y="2667000"/>
                </a:lnTo>
                <a:lnTo>
                  <a:pt x="218930" y="337186"/>
                </a:lnTo>
                <a:lnTo>
                  <a:pt x="0" y="4019"/>
                </a:lnTo>
                <a:lnTo>
                  <a:pt x="218930" y="2119"/>
                </a:lnTo>
                <a:close/>
              </a:path>
            </a:pathLst>
          </a:custGeom>
          <a:solidFill>
            <a:schemeClr val="bg1">
              <a:alpha val="81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9466"/>
            <a:endParaRPr lang="en-US" sz="2397">
              <a:solidFill>
                <a:srgbClr val="FFFFFF"/>
              </a:solidFill>
              <a:latin typeface="Arial" panose="020B0604020202020204"/>
            </a:endParaRPr>
          </a:p>
        </p:txBody>
      </p:sp>
      <p:sp>
        <p:nvSpPr>
          <p:cNvPr id="26" name="Content Placeholder 3">
            <a:extLst>
              <a:ext uri="{FF2B5EF4-FFF2-40B4-BE49-F238E27FC236}">
                <a16:creationId xmlns:a16="http://schemas.microsoft.com/office/drawing/2014/main" xmlns="" id="{E524F7C2-A2F1-654C-911E-9271B214638E}"/>
              </a:ext>
            </a:extLst>
          </p:cNvPr>
          <p:cNvSpPr txBox="1">
            <a:spLocks/>
          </p:cNvSpPr>
          <p:nvPr/>
        </p:nvSpPr>
        <p:spPr>
          <a:xfrm>
            <a:off x="6097591" y="2911446"/>
            <a:ext cx="5513539" cy="2214825"/>
          </a:xfrm>
          <a:prstGeom prst="rect">
            <a:avLst/>
          </a:prstGeom>
        </p:spPr>
        <p:txBody>
          <a:bodyPr vert="horz" lIns="91416" tIns="45708" rIns="91416" bIns="45708"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US" sz="1999"/>
              <a:t>“It helps us save on development and IT costs by at least 30-40 percent, for time and money.” </a:t>
            </a:r>
          </a:p>
          <a:p>
            <a:pPr marL="0" indent="0">
              <a:buNone/>
            </a:pPr>
            <a:endParaRPr lang="en-US" sz="1999"/>
          </a:p>
          <a:p>
            <a:pPr marL="0" indent="0">
              <a:buNone/>
            </a:pPr>
            <a:r>
              <a:rPr lang="en-US" sz="1999" b="1"/>
              <a:t>Mahesh Balasubramanian</a:t>
            </a:r>
            <a:r>
              <a:rPr lang="en-US" sz="1999"/>
              <a:t>, Senior Global Architect at Schneider Electric</a:t>
            </a:r>
          </a:p>
        </p:txBody>
      </p:sp>
      <p:pic>
        <p:nvPicPr>
          <p:cNvPr id="27" name="Picture 26">
            <a:extLst>
              <a:ext uri="{FF2B5EF4-FFF2-40B4-BE49-F238E27FC236}">
                <a16:creationId xmlns:a16="http://schemas.microsoft.com/office/drawing/2014/main" xmlns="" id="{F1C04C93-EAA3-784C-B2FB-7DD037D1CC7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67" y="1802299"/>
            <a:ext cx="3062455" cy="4342288"/>
          </a:xfrm>
          <a:prstGeom prst="rect">
            <a:avLst/>
          </a:prstGeom>
        </p:spPr>
      </p:pic>
      <p:cxnSp>
        <p:nvCxnSpPr>
          <p:cNvPr id="28" name="Straight Connector 27">
            <a:extLst>
              <a:ext uri="{FF2B5EF4-FFF2-40B4-BE49-F238E27FC236}">
                <a16:creationId xmlns:a16="http://schemas.microsoft.com/office/drawing/2014/main" xmlns="" id="{A1094E6D-1274-4743-B779-4B467BC076F3}"/>
              </a:ext>
            </a:extLst>
          </p:cNvPr>
          <p:cNvCxnSpPr>
            <a:cxnSpLocks/>
          </p:cNvCxnSpPr>
          <p:nvPr/>
        </p:nvCxnSpPr>
        <p:spPr bwMode="auto">
          <a:xfrm>
            <a:off x="6152017" y="4041024"/>
            <a:ext cx="134035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05410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AC04318-D9F5-3B49-A8EB-0D59C9734F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814" y="6528908"/>
            <a:ext cx="1721203" cy="261555"/>
          </a:xfrm>
          <a:prstGeom prst="rect">
            <a:avLst/>
          </a:prstGeom>
        </p:spPr>
      </p:pic>
      <p:pic>
        <p:nvPicPr>
          <p:cNvPr id="12" name="Picture Placeholder 24">
            <a:extLst>
              <a:ext uri="{FF2B5EF4-FFF2-40B4-BE49-F238E27FC236}">
                <a16:creationId xmlns:a16="http://schemas.microsoft.com/office/drawing/2014/main" xmlns="" id="{EDC194E5-3FE6-4F43-AB39-96B61BD599E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766" y="893"/>
            <a:ext cx="12185651" cy="6856214"/>
          </a:xfrm>
          <a:prstGeom prst="rect">
            <a:avLst/>
          </a:prstGeom>
        </p:spPr>
      </p:pic>
      <p:pic>
        <p:nvPicPr>
          <p:cNvPr id="13" name="Picture 12">
            <a:extLst>
              <a:ext uri="{FF2B5EF4-FFF2-40B4-BE49-F238E27FC236}">
                <a16:creationId xmlns:a16="http://schemas.microsoft.com/office/drawing/2014/main" xmlns="" id="{6D76C511-5D32-8A4C-9A5F-2F000D9525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1632" y="417986"/>
            <a:ext cx="2750576" cy="410293"/>
          </a:xfrm>
          <a:prstGeom prst="rect">
            <a:avLst/>
          </a:prstGeom>
        </p:spPr>
      </p:pic>
      <p:sp>
        <p:nvSpPr>
          <p:cNvPr id="14" name="Freeform 13">
            <a:extLst>
              <a:ext uri="{FF2B5EF4-FFF2-40B4-BE49-F238E27FC236}">
                <a16:creationId xmlns:a16="http://schemas.microsoft.com/office/drawing/2014/main" xmlns="" id="{E5370BB5-4DDC-7D4A-B6CD-C6A7DAF7366F}"/>
              </a:ext>
            </a:extLst>
          </p:cNvPr>
          <p:cNvSpPr/>
          <p:nvPr/>
        </p:nvSpPr>
        <p:spPr>
          <a:xfrm>
            <a:off x="6230017" y="2327239"/>
            <a:ext cx="5074778" cy="4201666"/>
          </a:xfrm>
          <a:custGeom>
            <a:avLst/>
            <a:gdLst>
              <a:gd name="connsiteX0" fmla="*/ 218930 w 5079886"/>
              <a:gd name="connsiteY0" fmla="*/ 0 h 2667000"/>
              <a:gd name="connsiteX1" fmla="*/ 5079886 w 5079886"/>
              <a:gd name="connsiteY1" fmla="*/ 0 h 2667000"/>
              <a:gd name="connsiteX2" fmla="*/ 5079886 w 5079886"/>
              <a:gd name="connsiteY2" fmla="*/ 2667000 h 2667000"/>
              <a:gd name="connsiteX3" fmla="*/ 218930 w 5079886"/>
              <a:gd name="connsiteY3" fmla="*/ 2667000 h 2667000"/>
              <a:gd name="connsiteX4" fmla="*/ 218930 w 5079886"/>
              <a:gd name="connsiteY4" fmla="*/ 337186 h 2667000"/>
              <a:gd name="connsiteX5" fmla="*/ 0 w 5079886"/>
              <a:gd name="connsiteY5" fmla="*/ 4019 h 2667000"/>
              <a:gd name="connsiteX6" fmla="*/ 218930 w 5079886"/>
              <a:gd name="connsiteY6" fmla="*/ 2119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9886" h="2667000">
                <a:moveTo>
                  <a:pt x="218930" y="0"/>
                </a:moveTo>
                <a:lnTo>
                  <a:pt x="5079886" y="0"/>
                </a:lnTo>
                <a:lnTo>
                  <a:pt x="5079886" y="2667000"/>
                </a:lnTo>
                <a:lnTo>
                  <a:pt x="218930" y="2667000"/>
                </a:lnTo>
                <a:lnTo>
                  <a:pt x="218930" y="337186"/>
                </a:lnTo>
                <a:lnTo>
                  <a:pt x="0" y="4019"/>
                </a:lnTo>
                <a:lnTo>
                  <a:pt x="218930" y="2119"/>
                </a:lnTo>
                <a:close/>
              </a:path>
            </a:pathLst>
          </a:custGeom>
          <a:solidFill>
            <a:srgbClr val="FFFFF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9466"/>
            <a:endParaRPr lang="en-US" sz="2397">
              <a:solidFill>
                <a:srgbClr val="FFFFFF"/>
              </a:solidFill>
              <a:latin typeface="Arial" panose="020B0604020202020204"/>
            </a:endParaRPr>
          </a:p>
        </p:txBody>
      </p:sp>
      <p:sp>
        <p:nvSpPr>
          <p:cNvPr id="15" name="TextBox 14">
            <a:extLst>
              <a:ext uri="{FF2B5EF4-FFF2-40B4-BE49-F238E27FC236}">
                <a16:creationId xmlns:a16="http://schemas.microsoft.com/office/drawing/2014/main" xmlns="" id="{E9AC17F4-2C60-FD4A-878F-0625136EAFDF}"/>
              </a:ext>
            </a:extLst>
          </p:cNvPr>
          <p:cNvSpPr txBox="1"/>
          <p:nvPr/>
        </p:nvSpPr>
        <p:spPr>
          <a:xfrm>
            <a:off x="6632290" y="2446798"/>
            <a:ext cx="4672507" cy="3476465"/>
          </a:xfrm>
          <a:prstGeom prst="rect">
            <a:avLst/>
          </a:prstGeom>
          <a:noFill/>
        </p:spPr>
        <p:txBody>
          <a:bodyPr wrap="square" rtlCol="0">
            <a:spAutoFit/>
          </a:bodyPr>
          <a:lstStyle/>
          <a:p>
            <a:pPr algn="l"/>
            <a:r>
              <a:rPr lang="en-US" sz="1999"/>
              <a:t>“If you’ve worked with SAP systems as long as I have, you know that it’s no simple thing to extend an ERP system with mobility. </a:t>
            </a:r>
          </a:p>
          <a:p>
            <a:pPr algn="l"/>
            <a:r>
              <a:rPr lang="en-US" sz="1999"/>
              <a:t>With </a:t>
            </a:r>
            <a:r>
              <a:rPr lang="en-US" sz="1999" err="1"/>
              <a:t>Kinvey</a:t>
            </a:r>
            <a:r>
              <a:rPr lang="en-US" sz="1999"/>
              <a:t>…the performance has been unbelievable. I went from 14-second SAP data access down to 400-millisecond mobile-friendly data access.”</a:t>
            </a:r>
          </a:p>
          <a:p>
            <a:pPr algn="l"/>
            <a:r>
              <a:rPr lang="en-US" sz="1999" b="1"/>
              <a:t>Anubhav Gupta</a:t>
            </a:r>
            <a:r>
              <a:rPr lang="en-US" sz="1999"/>
              <a:t>, director of SAP applications at Bell and Howell</a:t>
            </a:r>
          </a:p>
          <a:p>
            <a:pPr algn="l"/>
            <a:endParaRPr lang="en-US" sz="1999"/>
          </a:p>
        </p:txBody>
      </p:sp>
      <p:sp>
        <p:nvSpPr>
          <p:cNvPr id="16" name="Title 5">
            <a:extLst>
              <a:ext uri="{FF2B5EF4-FFF2-40B4-BE49-F238E27FC236}">
                <a16:creationId xmlns:a16="http://schemas.microsoft.com/office/drawing/2014/main" xmlns="" id="{88144983-0EAA-D041-942F-1BE5C9B52CEF}"/>
              </a:ext>
            </a:extLst>
          </p:cNvPr>
          <p:cNvSpPr txBox="1">
            <a:spLocks/>
          </p:cNvSpPr>
          <p:nvPr/>
        </p:nvSpPr>
        <p:spPr>
          <a:xfrm>
            <a:off x="6364570" y="417984"/>
            <a:ext cx="6445616" cy="590396"/>
          </a:xfrm>
          <a:prstGeom prst="rect">
            <a:avLst/>
          </a:prstGeom>
        </p:spPr>
        <p:txBody>
          <a:bodyPr vert="horz" lIns="91440" tIns="45720" rIns="91440" bIns="45720" rtlCol="0" anchor="t">
            <a:noAutofit/>
          </a:bodyPr>
          <a:lst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a:buSzTx/>
            </a:pPr>
            <a:r>
              <a:rPr lang="en-GB" kern="0">
                <a:solidFill>
                  <a:schemeClr val="bg2"/>
                </a:solidFill>
              </a:rPr>
              <a:t>109 year old company makes Mobility a reality</a:t>
            </a:r>
          </a:p>
        </p:txBody>
      </p:sp>
      <p:pic>
        <p:nvPicPr>
          <p:cNvPr id="17" name="Picture 16">
            <a:extLst>
              <a:ext uri="{FF2B5EF4-FFF2-40B4-BE49-F238E27FC236}">
                <a16:creationId xmlns:a16="http://schemas.microsoft.com/office/drawing/2014/main" xmlns="" id="{A690C625-40EF-0744-BB30-1A549D3BF47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5989" y="6525730"/>
            <a:ext cx="1721203" cy="261556"/>
          </a:xfrm>
          <a:prstGeom prst="rect">
            <a:avLst/>
          </a:prstGeom>
        </p:spPr>
      </p:pic>
      <p:sp>
        <p:nvSpPr>
          <p:cNvPr id="18" name="Rectangle 5">
            <a:extLst>
              <a:ext uri="{FF2B5EF4-FFF2-40B4-BE49-F238E27FC236}">
                <a16:creationId xmlns:a16="http://schemas.microsoft.com/office/drawing/2014/main" xmlns="" id="{43D415A9-1BE2-8D43-A18E-6B5D58F46F50}"/>
              </a:ext>
            </a:extLst>
          </p:cNvPr>
          <p:cNvSpPr>
            <a:spLocks noChangeArrowheads="1"/>
          </p:cNvSpPr>
          <p:nvPr/>
        </p:nvSpPr>
        <p:spPr bwMode="black">
          <a:xfrm>
            <a:off x="4249808" y="6620451"/>
            <a:ext cx="3350276"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a:solidFill>
                  <a:schemeClr val="bg1"/>
                </a:solidFill>
                <a:latin typeface="+mj-lt"/>
              </a:rPr>
              <a:t>© 2018 Progress Software Corporation and/or its subsidiaries or affiliates. All rights reserved.</a:t>
            </a:r>
          </a:p>
        </p:txBody>
      </p:sp>
      <p:cxnSp>
        <p:nvCxnSpPr>
          <p:cNvPr id="19" name="Straight Connector 18">
            <a:extLst>
              <a:ext uri="{FF2B5EF4-FFF2-40B4-BE49-F238E27FC236}">
                <a16:creationId xmlns:a16="http://schemas.microsoft.com/office/drawing/2014/main" xmlns="" id="{AB8EB831-A7AD-3B4F-914A-8CD9A85ED4B2}"/>
              </a:ext>
            </a:extLst>
          </p:cNvPr>
          <p:cNvCxnSpPr/>
          <p:nvPr/>
        </p:nvCxnSpPr>
        <p:spPr bwMode="auto">
          <a:xfrm>
            <a:off x="6753586" y="5464710"/>
            <a:ext cx="134035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941684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917635" y="0"/>
            <a:ext cx="5274365" cy="9363741"/>
          </a:xfrm>
          <a:prstGeom prst="rect">
            <a:avLst/>
          </a:prstGeom>
        </p:spPr>
      </p:pic>
    </p:spTree>
    <p:extLst>
      <p:ext uri="{BB962C8B-B14F-4D97-AF65-F5344CB8AC3E}">
        <p14:creationId xmlns:p14="http://schemas.microsoft.com/office/powerpoint/2010/main" val="176483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48" y="344557"/>
            <a:ext cx="5671932" cy="48900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800" dirty="0" smtClean="0">
                <a:solidFill>
                  <a:schemeClr val="tx1">
                    <a:lumMod val="50000"/>
                    <a:lumOff val="50000"/>
                  </a:schemeClr>
                </a:solidFill>
                <a:latin typeface="Courier" charset="0"/>
                <a:ea typeface="Courier" charset="0"/>
                <a:cs typeface="Courier" charset="0"/>
              </a:rPr>
              <a:t>Kinvey</a:t>
            </a:r>
            <a:r>
              <a:rPr lang="en-US" sz="6600" dirty="0" smtClean="0">
                <a:solidFill>
                  <a:schemeClr val="tx1">
                    <a:lumMod val="50000"/>
                    <a:lumOff val="50000"/>
                  </a:schemeClr>
                </a:solidFill>
                <a:latin typeface="Courier" charset="0"/>
                <a:ea typeface="Courier" charset="0"/>
                <a:cs typeface="Courier" charset="0"/>
              </a:rPr>
              <a:t>: </a:t>
            </a:r>
          </a:p>
          <a:p>
            <a:pPr marL="857250" indent="-857250" algn="l">
              <a:buFont typeface="Courier New" charset="0"/>
              <a:buChar char="o"/>
            </a:pPr>
            <a:r>
              <a:rPr lang="en-US" sz="6600" dirty="0" smtClean="0">
                <a:solidFill>
                  <a:schemeClr val="tx1">
                    <a:lumMod val="50000"/>
                    <a:lumOff val="50000"/>
                  </a:schemeClr>
                </a:solidFill>
                <a:latin typeface="Courier" charset="0"/>
                <a:ea typeface="Courier" charset="0"/>
                <a:cs typeface="Courier" charset="0"/>
              </a:rPr>
              <a:t>why?</a:t>
            </a:r>
          </a:p>
          <a:p>
            <a:pPr marL="857250" indent="-857250" algn="l">
              <a:buFont typeface="Courier New" charset="0"/>
              <a:buChar char="o"/>
            </a:pPr>
            <a:r>
              <a:rPr lang="en-US" sz="6600" dirty="0" smtClean="0">
                <a:solidFill>
                  <a:schemeClr val="tx1">
                    <a:lumMod val="50000"/>
                    <a:lumOff val="50000"/>
                  </a:schemeClr>
                </a:solidFill>
                <a:latin typeface="Courier" charset="0"/>
                <a:ea typeface="Courier" charset="0"/>
                <a:cs typeface="Courier" charset="0"/>
              </a:rPr>
              <a:t>what?</a:t>
            </a:r>
          </a:p>
          <a:p>
            <a:pPr marL="857250" indent="-857250" algn="l">
              <a:buFont typeface="Courier New" charset="0"/>
              <a:buChar char="o"/>
            </a:pPr>
            <a:r>
              <a:rPr lang="en-US" sz="6600" dirty="0">
                <a:solidFill>
                  <a:schemeClr val="tx1">
                    <a:lumMod val="50000"/>
                    <a:lumOff val="50000"/>
                  </a:schemeClr>
                </a:solidFill>
                <a:latin typeface="Courier" charset="0"/>
                <a:ea typeface="Courier" charset="0"/>
                <a:cs typeface="Courier" charset="0"/>
              </a:rPr>
              <a:t>w</a:t>
            </a:r>
            <a:r>
              <a:rPr lang="en-US" sz="6600" dirty="0" smtClean="0">
                <a:solidFill>
                  <a:schemeClr val="tx1">
                    <a:lumMod val="50000"/>
                    <a:lumOff val="50000"/>
                  </a:schemeClr>
                </a:solidFill>
                <a:latin typeface="Courier" charset="0"/>
                <a:ea typeface="Courier" charset="0"/>
                <a:cs typeface="Courier" charset="0"/>
              </a:rPr>
              <a:t>ho?</a:t>
            </a:r>
          </a:p>
          <a:p>
            <a:pPr marL="857250" indent="-857250" algn="l">
              <a:buFont typeface="Courier New" charset="0"/>
              <a:buChar char="o"/>
            </a:pPr>
            <a:r>
              <a:rPr lang="en-US" sz="6600" dirty="0" smtClean="0">
                <a:solidFill>
                  <a:schemeClr val="tx1">
                    <a:lumMod val="50000"/>
                    <a:lumOff val="50000"/>
                  </a:schemeClr>
                </a:solidFill>
                <a:latin typeface="Courier" charset="0"/>
                <a:ea typeface="Courier" charset="0"/>
                <a:cs typeface="Courier" charset="0"/>
              </a:rPr>
              <a:t>how?</a:t>
            </a:r>
            <a:endParaRPr lang="en-US" sz="6600" dirty="0">
              <a:solidFill>
                <a:schemeClr val="tx1">
                  <a:lumMod val="50000"/>
                  <a:lumOff val="50000"/>
                </a:schemeClr>
              </a:solidFill>
              <a:latin typeface="Courier" charset="0"/>
              <a:ea typeface="Courier" charset="0"/>
              <a:cs typeface="Courier" charset="0"/>
            </a:endParaRPr>
          </a:p>
        </p:txBody>
      </p:sp>
    </p:spTree>
    <p:extLst>
      <p:ext uri="{BB962C8B-B14F-4D97-AF65-F5344CB8AC3E}">
        <p14:creationId xmlns:p14="http://schemas.microsoft.com/office/powerpoint/2010/main" val="70056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72278"/>
            <a:ext cx="12192000" cy="17109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solidFill>
                  <a:schemeClr val="tx1">
                    <a:lumMod val="50000"/>
                    <a:lumOff val="50000"/>
                  </a:schemeClr>
                </a:solidFill>
                <a:latin typeface="Courier" charset="0"/>
                <a:ea typeface="Courier" charset="0"/>
                <a:cs typeface="Courier" charset="0"/>
              </a:rPr>
              <a:t>why? </a:t>
            </a:r>
            <a:r>
              <a:rPr lang="en-US" sz="8800" dirty="0" smtClean="0">
                <a:solidFill>
                  <a:schemeClr val="tx1">
                    <a:lumMod val="50000"/>
                    <a:lumOff val="50000"/>
                  </a:schemeClr>
                </a:solidFill>
                <a:latin typeface="Courier" charset="0"/>
                <a:ea typeface="Courier" charset="0"/>
                <a:cs typeface="Courier" charset="0"/>
              </a:rPr>
              <a:t>DISRUPTION</a:t>
            </a:r>
            <a:endParaRPr lang="en-US" sz="8800" dirty="0">
              <a:solidFill>
                <a:schemeClr val="tx1">
                  <a:lumMod val="50000"/>
                  <a:lumOff val="50000"/>
                </a:schemeClr>
              </a:solidFill>
              <a:latin typeface="Courier" charset="0"/>
              <a:ea typeface="Courier" charset="0"/>
              <a:cs typeface="Courier" charset="0"/>
            </a:endParaRPr>
          </a:p>
        </p:txBody>
      </p:sp>
    </p:spTree>
    <p:extLst>
      <p:ext uri="{BB962C8B-B14F-4D97-AF65-F5344CB8AC3E}">
        <p14:creationId xmlns:p14="http://schemas.microsoft.com/office/powerpoint/2010/main" val="11040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071AD65C-27EB-43B9-9E30-074F88B61972}"/>
              </a:ext>
            </a:extLst>
          </p:cNvPr>
          <p:cNvGrpSpPr/>
          <p:nvPr/>
        </p:nvGrpSpPr>
        <p:grpSpPr>
          <a:xfrm>
            <a:off x="1589" y="0"/>
            <a:ext cx="6094412" cy="6858000"/>
            <a:chOff x="1" y="0"/>
            <a:chExt cx="6094412" cy="6858000"/>
          </a:xfrm>
        </p:grpSpPr>
        <p:pic>
          <p:nvPicPr>
            <p:cNvPr id="1026" name="Picture 2" descr="https://media.glassdoor.com/l/15/e2/c3/fb/cbre-reception.jpg">
              <a:extLst>
                <a:ext uri="{FF2B5EF4-FFF2-40B4-BE49-F238E27FC236}">
                  <a16:creationId xmlns:a16="http://schemas.microsoft.com/office/drawing/2014/main" xmlns="" id="{23ABB0A3-C1B8-4A32-8453-5CCF0DDB10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108"/>
            <a:stretch/>
          </p:blipFill>
          <p:spPr bwMode="auto">
            <a:xfrm>
              <a:off x="1" y="0"/>
              <a:ext cx="60944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bre logo">
              <a:extLst>
                <a:ext uri="{FF2B5EF4-FFF2-40B4-BE49-F238E27FC236}">
                  <a16:creationId xmlns:a16="http://schemas.microsoft.com/office/drawing/2014/main" xmlns="" id="{3802EC1F-1F84-4176-ADA5-47941790A0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007" y="301752"/>
              <a:ext cx="1828800"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xmlns="" id="{E8A62366-6C6C-445F-9C3D-C52FFCCC7E61}"/>
              </a:ext>
            </a:extLst>
          </p:cNvPr>
          <p:cNvGrpSpPr/>
          <p:nvPr/>
        </p:nvGrpSpPr>
        <p:grpSpPr>
          <a:xfrm>
            <a:off x="6096001" y="0"/>
            <a:ext cx="6094412" cy="6858000"/>
            <a:chOff x="6094413" y="0"/>
            <a:chExt cx="6094412" cy="6858000"/>
          </a:xfrm>
        </p:grpSpPr>
        <p:pic>
          <p:nvPicPr>
            <p:cNvPr id="3" name="Picture 2">
              <a:extLst>
                <a:ext uri="{FF2B5EF4-FFF2-40B4-BE49-F238E27FC236}">
                  <a16:creationId xmlns:a16="http://schemas.microsoft.com/office/drawing/2014/main" xmlns="" id="{3A6ACE99-4911-4FE6-A9B4-9E8E8F6FF1D4}"/>
                </a:ext>
              </a:extLst>
            </p:cNvPr>
            <p:cNvPicPr>
              <a:picLocks noChangeAspect="1"/>
            </p:cNvPicPr>
            <p:nvPr/>
          </p:nvPicPr>
          <p:blipFill rotWithShape="1">
            <a:blip r:embed="rId5"/>
            <a:srcRect r="40776"/>
            <a:stretch/>
          </p:blipFill>
          <p:spPr>
            <a:xfrm>
              <a:off x="6094413" y="0"/>
              <a:ext cx="6094412" cy="6858000"/>
            </a:xfrm>
            <a:prstGeom prst="rect">
              <a:avLst/>
            </a:prstGeom>
          </p:spPr>
        </p:pic>
        <p:pic>
          <p:nvPicPr>
            <p:cNvPr id="1032" name="Picture 8" descr="Image result for wework logo">
              <a:extLst>
                <a:ext uri="{FF2B5EF4-FFF2-40B4-BE49-F238E27FC236}">
                  <a16:creationId xmlns:a16="http://schemas.microsoft.com/office/drawing/2014/main" xmlns="" id="{1A0ACB79-86F6-4B62-A483-8934F22541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6018" y="332509"/>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xmlns="" id="{8D475973-34E1-4D02-8A55-865BDA9DE7D6}"/>
              </a:ext>
            </a:extLst>
          </p:cNvPr>
          <p:cNvSpPr/>
          <p:nvPr/>
        </p:nvSpPr>
        <p:spPr bwMode="auto">
          <a:xfrm>
            <a:off x="6015420" y="3198168"/>
            <a:ext cx="184731" cy="461665"/>
          </a:xfrm>
          <a:prstGeom prst="rect">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fontAlgn="base">
              <a:spcBef>
                <a:spcPct val="50000"/>
              </a:spcBef>
              <a:spcAft>
                <a:spcPct val="0"/>
              </a:spcAft>
              <a:buSzPct val="130000"/>
            </a:pPr>
            <a:endParaRPr lang="en-US" sz="2400" i="1">
              <a:latin typeface="Arial" charset="0"/>
            </a:endParaRPr>
          </a:p>
        </p:txBody>
      </p:sp>
    </p:spTree>
    <p:extLst>
      <p:ext uri="{BB962C8B-B14F-4D97-AF65-F5344CB8AC3E}">
        <p14:creationId xmlns:p14="http://schemas.microsoft.com/office/powerpoint/2010/main" val="416263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0C8FFBDF-F6CD-40D2-BCED-1947CD8682DA}"/>
              </a:ext>
            </a:extLst>
          </p:cNvPr>
          <p:cNvGrpSpPr/>
          <p:nvPr/>
        </p:nvGrpSpPr>
        <p:grpSpPr>
          <a:xfrm>
            <a:off x="1589" y="0"/>
            <a:ext cx="6094412" cy="6858000"/>
            <a:chOff x="1" y="0"/>
            <a:chExt cx="6094412" cy="6858000"/>
          </a:xfrm>
        </p:grpSpPr>
        <p:pic>
          <p:nvPicPr>
            <p:cNvPr id="6" name="Picture 5">
              <a:extLst>
                <a:ext uri="{FF2B5EF4-FFF2-40B4-BE49-F238E27FC236}">
                  <a16:creationId xmlns:a16="http://schemas.microsoft.com/office/drawing/2014/main" xmlns="" id="{D13E1809-0061-4247-BE3D-A91AA2CDB3C4}"/>
                </a:ext>
              </a:extLst>
            </p:cNvPr>
            <p:cNvPicPr>
              <a:picLocks noChangeAspect="1"/>
            </p:cNvPicPr>
            <p:nvPr/>
          </p:nvPicPr>
          <p:blipFill>
            <a:blip r:embed="rId3"/>
            <a:stretch>
              <a:fillRect/>
            </a:stretch>
          </p:blipFill>
          <p:spPr>
            <a:xfrm>
              <a:off x="1" y="0"/>
              <a:ext cx="6094412" cy="6858000"/>
            </a:xfrm>
            <a:prstGeom prst="rect">
              <a:avLst/>
            </a:prstGeom>
          </p:spPr>
        </p:pic>
        <p:pic>
          <p:nvPicPr>
            <p:cNvPr id="2050" name="Picture 2" descr="https://static.bose.com/etc/designs/bose/base2016/design/images/bose_logo_white_on_black.jpg">
              <a:extLst>
                <a:ext uri="{FF2B5EF4-FFF2-40B4-BE49-F238E27FC236}">
                  <a16:creationId xmlns:a16="http://schemas.microsoft.com/office/drawing/2014/main" xmlns="" id="{C35402A4-82F3-4B91-B500-0DAF4C8A0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55" y="301752"/>
              <a:ext cx="2587144" cy="13580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xmlns="" id="{34FE8698-ED7D-43AD-B682-855970EA3D15}"/>
              </a:ext>
            </a:extLst>
          </p:cNvPr>
          <p:cNvGrpSpPr/>
          <p:nvPr/>
        </p:nvGrpSpPr>
        <p:grpSpPr>
          <a:xfrm>
            <a:off x="5974685" y="0"/>
            <a:ext cx="6215728" cy="6858000"/>
            <a:chOff x="5973097" y="0"/>
            <a:chExt cx="6215728" cy="6858000"/>
          </a:xfrm>
        </p:grpSpPr>
        <p:pic>
          <p:nvPicPr>
            <p:cNvPr id="2056" name="Picture 8" descr="https://c.slashgear.com/wp-content/uploads/2017/02/beatsx.jpg">
              <a:extLst>
                <a:ext uri="{FF2B5EF4-FFF2-40B4-BE49-F238E27FC236}">
                  <a16:creationId xmlns:a16="http://schemas.microsoft.com/office/drawing/2014/main" xmlns="" id="{1C8B720F-7E6F-4F74-9C29-9BFCFA8A7F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018"/>
            <a:stretch/>
          </p:blipFill>
          <p:spPr bwMode="auto">
            <a:xfrm>
              <a:off x="5973097" y="0"/>
              <a:ext cx="6215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xmlns="" id="{0D7DF0D0-3FB3-4655-9332-A2254A0A768E}"/>
                </a:ext>
              </a:extLst>
            </p:cNvPr>
            <p:cNvSpPr/>
            <p:nvPr/>
          </p:nvSpPr>
          <p:spPr bwMode="auto">
            <a:xfrm>
              <a:off x="6013831" y="3198167"/>
              <a:ext cx="184731" cy="461665"/>
            </a:xfrm>
            <a:prstGeom prst="rect">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fontAlgn="base">
                <a:spcBef>
                  <a:spcPct val="50000"/>
                </a:spcBef>
                <a:spcAft>
                  <a:spcPct val="0"/>
                </a:spcAft>
                <a:buSzPct val="130000"/>
                <a:defRPr/>
              </a:pPr>
              <a:endParaRPr lang="en-US" sz="2400" i="1">
                <a:solidFill>
                  <a:srgbClr val="373A3E"/>
                </a:solidFill>
                <a:latin typeface="Arial" charset="0"/>
              </a:endParaRPr>
            </a:p>
          </p:txBody>
        </p:sp>
        <p:pic>
          <p:nvPicPr>
            <p:cNvPr id="2054" name="Picture 6" descr="https://purepng.com/public/uploads/large/21502362885rmhziap3wm5w0jogfdubr1fgyzuycu5rqkam39wjhh7yhmcncxka3vxq3xglitq4iwze8v0gpi1wmolyrtqkts57kit8ibyd2apb.png">
              <a:extLst>
                <a:ext uri="{FF2B5EF4-FFF2-40B4-BE49-F238E27FC236}">
                  <a16:creationId xmlns:a16="http://schemas.microsoft.com/office/drawing/2014/main" xmlns="" id="{0541260E-E169-45E8-A11B-F976E350F3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90588" y="301752"/>
              <a:ext cx="1198282" cy="11982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8860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i.wsj.net/public/resources/images/BN-QQ872_1107sy_M_20161107083121.jpg">
            <a:extLst>
              <a:ext uri="{FF2B5EF4-FFF2-40B4-BE49-F238E27FC236}">
                <a16:creationId xmlns:a16="http://schemas.microsoft.com/office/drawing/2014/main" xmlns="" id="{10E94918-8460-4CB3-BE85-B6C328451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784"/>
          <a:stretch/>
        </p:blipFill>
        <p:spPr bwMode="auto">
          <a:xfrm>
            <a:off x="1588" y="0"/>
            <a:ext cx="6094412"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xmlns="" id="{A9FEF92A-137C-4B0E-B898-1E58662EA80F}"/>
              </a:ext>
            </a:extLst>
          </p:cNvPr>
          <p:cNvGrpSpPr/>
          <p:nvPr/>
        </p:nvGrpSpPr>
        <p:grpSpPr>
          <a:xfrm>
            <a:off x="468596" y="874558"/>
            <a:ext cx="1492895" cy="742182"/>
            <a:chOff x="3011694" y="3057909"/>
            <a:chExt cx="1492895" cy="742182"/>
          </a:xfrm>
        </p:grpSpPr>
        <p:sp>
          <p:nvSpPr>
            <p:cNvPr id="3" name="Rectangle 2">
              <a:extLst>
                <a:ext uri="{FF2B5EF4-FFF2-40B4-BE49-F238E27FC236}">
                  <a16:creationId xmlns:a16="http://schemas.microsoft.com/office/drawing/2014/main" xmlns="" id="{92CB835F-B09B-474E-9E64-FC292F0CD061}"/>
                </a:ext>
              </a:extLst>
            </p:cNvPr>
            <p:cNvSpPr/>
            <p:nvPr/>
          </p:nvSpPr>
          <p:spPr bwMode="auto">
            <a:xfrm>
              <a:off x="3668473" y="3168670"/>
              <a:ext cx="184731" cy="461665"/>
            </a:xfrm>
            <a:prstGeom prst="rect">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fontAlgn="base">
                <a:spcBef>
                  <a:spcPct val="50000"/>
                </a:spcBef>
                <a:spcAft>
                  <a:spcPct val="0"/>
                </a:spcAft>
                <a:buSzPct val="130000"/>
                <a:defRPr/>
              </a:pPr>
              <a:endParaRPr lang="en-US" sz="2400" i="1">
                <a:solidFill>
                  <a:srgbClr val="373A3E"/>
                </a:solidFill>
                <a:latin typeface="Arial" charset="0"/>
              </a:endParaRPr>
            </a:p>
          </p:txBody>
        </p:sp>
        <p:pic>
          <p:nvPicPr>
            <p:cNvPr id="4100" name="Picture 4" descr="Image result for sysco logo">
              <a:extLst>
                <a:ext uri="{FF2B5EF4-FFF2-40B4-BE49-F238E27FC236}">
                  <a16:creationId xmlns:a16="http://schemas.microsoft.com/office/drawing/2014/main" xmlns="" id="{06DCA7E2-9192-463A-A82B-99BFC778B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694" y="3057909"/>
              <a:ext cx="1492895" cy="74218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xmlns="" id="{B39493E2-1A3D-4370-B1B6-4120BA37CF70}"/>
              </a:ext>
            </a:extLst>
          </p:cNvPr>
          <p:cNvSpPr/>
          <p:nvPr/>
        </p:nvSpPr>
        <p:spPr bwMode="auto">
          <a:xfrm>
            <a:off x="6015420" y="3198168"/>
            <a:ext cx="184731" cy="461665"/>
          </a:xfrm>
          <a:prstGeom prst="rect">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fontAlgn="base">
              <a:spcBef>
                <a:spcPct val="50000"/>
              </a:spcBef>
              <a:spcAft>
                <a:spcPct val="0"/>
              </a:spcAft>
              <a:buSzPct val="130000"/>
              <a:defRPr/>
            </a:pPr>
            <a:endParaRPr lang="en-US" sz="2400" i="1">
              <a:solidFill>
                <a:srgbClr val="373A3E"/>
              </a:solidFill>
              <a:latin typeface="Arial" charset="0"/>
            </a:endParaRPr>
          </a:p>
        </p:txBody>
      </p:sp>
      <p:pic>
        <p:nvPicPr>
          <p:cNvPr id="4104" name="Picture 8" descr="https://cdn.geekwire.com/wp-content/uploads/2018/06/IMG_4366-630x473.jpg">
            <a:extLst>
              <a:ext uri="{FF2B5EF4-FFF2-40B4-BE49-F238E27FC236}">
                <a16:creationId xmlns:a16="http://schemas.microsoft.com/office/drawing/2014/main" xmlns="" id="{1193ABB0-A22D-41DB-979B-B570F4DD68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373" r="20640"/>
          <a:stretch/>
        </p:blipFill>
        <p:spPr bwMode="auto">
          <a:xfrm>
            <a:off x="5974685" y="-6127"/>
            <a:ext cx="6215728" cy="686412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xmlns="" id="{A3967AAC-F29A-4BCC-9BDE-83B671D90B85}"/>
              </a:ext>
            </a:extLst>
          </p:cNvPr>
          <p:cNvSpPr/>
          <p:nvPr/>
        </p:nvSpPr>
        <p:spPr bwMode="auto">
          <a:xfrm>
            <a:off x="5882320" y="3192041"/>
            <a:ext cx="184731" cy="461665"/>
          </a:xfrm>
          <a:prstGeom prst="rect">
            <a:avLst/>
          </a:prstGeom>
          <a:solidFill>
            <a:schemeClr val="tx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fontAlgn="base">
              <a:spcBef>
                <a:spcPct val="50000"/>
              </a:spcBef>
              <a:spcAft>
                <a:spcPct val="0"/>
              </a:spcAft>
              <a:buSzPct val="130000"/>
              <a:defRPr/>
            </a:pPr>
            <a:endParaRPr lang="en-US" sz="2400" i="1">
              <a:solidFill>
                <a:srgbClr val="373A3E"/>
              </a:solidFill>
              <a:latin typeface="Arial" charset="0"/>
            </a:endParaRPr>
          </a:p>
        </p:txBody>
      </p:sp>
      <p:sp>
        <p:nvSpPr>
          <p:cNvPr id="5" name="AutoShape 10" descr="Related image">
            <a:extLst>
              <a:ext uri="{FF2B5EF4-FFF2-40B4-BE49-F238E27FC236}">
                <a16:creationId xmlns:a16="http://schemas.microsoft.com/office/drawing/2014/main" xmlns="" id="{5BC2DCE1-0908-49F6-8812-3E0D03A3724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50000"/>
              </a:spcBef>
              <a:spcAft>
                <a:spcPct val="0"/>
              </a:spcAft>
              <a:buSzPct val="130000"/>
              <a:defRPr/>
            </a:pPr>
            <a:endParaRPr lang="en-US" sz="2400" i="1">
              <a:solidFill>
                <a:srgbClr val="373A3E"/>
              </a:solidFill>
              <a:latin typeface="Arial" charset="0"/>
            </a:endParaRPr>
          </a:p>
        </p:txBody>
      </p:sp>
      <p:sp>
        <p:nvSpPr>
          <p:cNvPr id="6" name="AutoShape 12" descr="http://www.turnerduckworth.com/media/filer_public/b4/ac/b4ac5dfe-b335-403c-83b2-ec69e01f94e6/td-amazon-hero.svg">
            <a:extLst>
              <a:ext uri="{FF2B5EF4-FFF2-40B4-BE49-F238E27FC236}">
                <a16:creationId xmlns:a16="http://schemas.microsoft.com/office/drawing/2014/main" xmlns="" id="{FE3890B0-2D85-49D9-BE7B-F3511011CA31}"/>
              </a:ext>
            </a:extLst>
          </p:cNvPr>
          <p:cNvSpPr>
            <a:spLocks noChangeAspect="1" noChangeArrowheads="1"/>
          </p:cNvSpPr>
          <p:nvPr/>
        </p:nvSpPr>
        <p:spPr bwMode="auto">
          <a:xfrm>
            <a:off x="6096001"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50000"/>
              </a:spcBef>
              <a:spcAft>
                <a:spcPct val="0"/>
              </a:spcAft>
              <a:buSzPct val="130000"/>
              <a:defRPr/>
            </a:pPr>
            <a:endParaRPr lang="en-US" sz="2400" i="1">
              <a:solidFill>
                <a:srgbClr val="373A3E"/>
              </a:solidFill>
              <a:latin typeface="Arial" charset="0"/>
            </a:endParaRPr>
          </a:p>
        </p:txBody>
      </p:sp>
      <p:grpSp>
        <p:nvGrpSpPr>
          <p:cNvPr id="12" name="Group 11">
            <a:extLst>
              <a:ext uri="{FF2B5EF4-FFF2-40B4-BE49-F238E27FC236}">
                <a16:creationId xmlns:a16="http://schemas.microsoft.com/office/drawing/2014/main" xmlns="" id="{1CAE0D3C-1883-4BB7-B41D-FB8C1544713A}"/>
              </a:ext>
            </a:extLst>
          </p:cNvPr>
          <p:cNvGrpSpPr/>
          <p:nvPr/>
        </p:nvGrpSpPr>
        <p:grpSpPr>
          <a:xfrm>
            <a:off x="10112676" y="897740"/>
            <a:ext cx="1723170" cy="636824"/>
            <a:chOff x="8879725" y="1562007"/>
            <a:chExt cx="1723170" cy="636824"/>
          </a:xfrm>
        </p:grpSpPr>
        <p:sp>
          <p:nvSpPr>
            <p:cNvPr id="9" name="Rectangle 8">
              <a:extLst>
                <a:ext uri="{FF2B5EF4-FFF2-40B4-BE49-F238E27FC236}">
                  <a16:creationId xmlns:a16="http://schemas.microsoft.com/office/drawing/2014/main" xmlns="" id="{CA7C789D-2C42-4D36-90D3-181D3859F16D}"/>
                </a:ext>
              </a:extLst>
            </p:cNvPr>
            <p:cNvSpPr/>
            <p:nvPr/>
          </p:nvSpPr>
          <p:spPr bwMode="auto">
            <a:xfrm>
              <a:off x="9648944" y="1649586"/>
              <a:ext cx="184731" cy="461665"/>
            </a:xfrm>
            <a:prstGeom prst="rect">
              <a:avLst/>
            </a:prstGeom>
            <a:solidFill>
              <a:srgbClr val="231F2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fontAlgn="base">
                <a:spcBef>
                  <a:spcPct val="50000"/>
                </a:spcBef>
                <a:spcAft>
                  <a:spcPct val="0"/>
                </a:spcAft>
                <a:buSzPct val="130000"/>
                <a:defRPr/>
              </a:pPr>
              <a:endParaRPr lang="en-US" sz="2400" i="1">
                <a:solidFill>
                  <a:srgbClr val="373A3E"/>
                </a:solidFill>
                <a:latin typeface="Arial" charset="0"/>
              </a:endParaRPr>
            </a:p>
          </p:txBody>
        </p:sp>
        <p:pic>
          <p:nvPicPr>
            <p:cNvPr id="11" name="Picture 10">
              <a:extLst>
                <a:ext uri="{FF2B5EF4-FFF2-40B4-BE49-F238E27FC236}">
                  <a16:creationId xmlns:a16="http://schemas.microsoft.com/office/drawing/2014/main" xmlns="" id="{840BF8FB-3CFF-4A0F-97C6-4B13B373BA3B}"/>
                </a:ext>
              </a:extLst>
            </p:cNvPr>
            <p:cNvPicPr>
              <a:picLocks noChangeAspect="1"/>
            </p:cNvPicPr>
            <p:nvPr/>
          </p:nvPicPr>
          <p:blipFill>
            <a:blip r:embed="rId6"/>
            <a:stretch>
              <a:fillRect/>
            </a:stretch>
          </p:blipFill>
          <p:spPr>
            <a:xfrm>
              <a:off x="8879725" y="1562007"/>
              <a:ext cx="1723170" cy="636824"/>
            </a:xfrm>
            <a:prstGeom prst="rect">
              <a:avLst/>
            </a:prstGeom>
          </p:spPr>
        </p:pic>
      </p:grpSp>
    </p:spTree>
    <p:extLst>
      <p:ext uri="{BB962C8B-B14F-4D97-AF65-F5344CB8AC3E}">
        <p14:creationId xmlns:p14="http://schemas.microsoft.com/office/powerpoint/2010/main" val="505451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72278"/>
            <a:ext cx="12192000" cy="17109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solidFill>
                  <a:schemeClr val="tx1">
                    <a:lumMod val="50000"/>
                    <a:lumOff val="50000"/>
                  </a:schemeClr>
                </a:solidFill>
                <a:latin typeface="Courier" charset="0"/>
                <a:ea typeface="Courier" charset="0"/>
                <a:cs typeface="Courier" charset="0"/>
              </a:rPr>
              <a:t>what? </a:t>
            </a:r>
            <a:r>
              <a:rPr lang="en-US" sz="8800" dirty="0" smtClean="0">
                <a:solidFill>
                  <a:schemeClr val="tx1">
                    <a:lumMod val="50000"/>
                    <a:lumOff val="50000"/>
                  </a:schemeClr>
                </a:solidFill>
                <a:latin typeface="Courier" charset="0"/>
                <a:ea typeface="Courier" charset="0"/>
                <a:cs typeface="Courier" charset="0"/>
              </a:rPr>
              <a:t>IS</a:t>
            </a:r>
            <a:r>
              <a:rPr lang="en-US" sz="3200" dirty="0" smtClean="0">
                <a:solidFill>
                  <a:schemeClr val="tx1">
                    <a:lumMod val="50000"/>
                    <a:lumOff val="50000"/>
                  </a:schemeClr>
                </a:solidFill>
                <a:latin typeface="Courier" charset="0"/>
                <a:ea typeface="Courier" charset="0"/>
                <a:cs typeface="Courier" charset="0"/>
              </a:rPr>
              <a:t> </a:t>
            </a:r>
            <a:r>
              <a:rPr lang="en-US" sz="8800" dirty="0" smtClean="0">
                <a:solidFill>
                  <a:schemeClr val="tx1">
                    <a:lumMod val="50000"/>
                    <a:lumOff val="50000"/>
                  </a:schemeClr>
                </a:solidFill>
                <a:latin typeface="Courier" charset="0"/>
                <a:ea typeface="Courier" charset="0"/>
                <a:cs typeface="Courier" charset="0"/>
              </a:rPr>
              <a:t>KINVEY</a:t>
            </a:r>
            <a:endParaRPr lang="en-US" sz="8800" dirty="0">
              <a:solidFill>
                <a:schemeClr val="tx1">
                  <a:lumMod val="50000"/>
                  <a:lumOff val="50000"/>
                </a:schemeClr>
              </a:solidFill>
              <a:latin typeface="Courier" charset="0"/>
              <a:ea typeface="Courier" charset="0"/>
              <a:cs typeface="Courier" charset="0"/>
            </a:endParaRPr>
          </a:p>
        </p:txBody>
      </p:sp>
    </p:spTree>
    <p:extLst>
      <p:ext uri="{BB962C8B-B14F-4D97-AF65-F5344CB8AC3E}">
        <p14:creationId xmlns:p14="http://schemas.microsoft.com/office/powerpoint/2010/main" val="1557899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72278"/>
            <a:ext cx="12192000" cy="17109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solidFill>
                  <a:schemeClr val="tx1">
                    <a:lumMod val="50000"/>
                    <a:lumOff val="50000"/>
                  </a:schemeClr>
                </a:solidFill>
                <a:latin typeface="Courier" charset="0"/>
                <a:ea typeface="Courier" charset="0"/>
                <a:cs typeface="Courier" charset="0"/>
              </a:rPr>
              <a:t>who? </a:t>
            </a:r>
            <a:r>
              <a:rPr lang="en-US" sz="8800" dirty="0" smtClean="0">
                <a:solidFill>
                  <a:schemeClr val="tx1">
                    <a:lumMod val="50000"/>
                    <a:lumOff val="50000"/>
                  </a:schemeClr>
                </a:solidFill>
                <a:latin typeface="Courier" charset="0"/>
                <a:ea typeface="Courier" charset="0"/>
                <a:cs typeface="Courier" charset="0"/>
              </a:rPr>
              <a:t>USES</a:t>
            </a:r>
            <a:r>
              <a:rPr lang="en-US" sz="3600" dirty="0" smtClean="0">
                <a:solidFill>
                  <a:schemeClr val="tx1">
                    <a:lumMod val="50000"/>
                    <a:lumOff val="50000"/>
                  </a:schemeClr>
                </a:solidFill>
                <a:latin typeface="Courier" charset="0"/>
                <a:ea typeface="Courier" charset="0"/>
                <a:cs typeface="Courier" charset="0"/>
              </a:rPr>
              <a:t> </a:t>
            </a:r>
            <a:r>
              <a:rPr lang="en-US" sz="8800" dirty="0" smtClean="0">
                <a:solidFill>
                  <a:schemeClr val="tx1">
                    <a:lumMod val="50000"/>
                    <a:lumOff val="50000"/>
                  </a:schemeClr>
                </a:solidFill>
                <a:latin typeface="Courier" charset="0"/>
                <a:ea typeface="Courier" charset="0"/>
                <a:cs typeface="Courier" charset="0"/>
              </a:rPr>
              <a:t>KINVEY</a:t>
            </a:r>
            <a:endParaRPr lang="en-US" sz="8800" dirty="0">
              <a:solidFill>
                <a:schemeClr val="tx1">
                  <a:lumMod val="50000"/>
                  <a:lumOff val="50000"/>
                </a:schemeClr>
              </a:solidFill>
              <a:latin typeface="Courier" charset="0"/>
              <a:ea typeface="Courier" charset="0"/>
              <a:cs typeface="Courier" charset="0"/>
            </a:endParaRPr>
          </a:p>
        </p:txBody>
      </p:sp>
    </p:spTree>
    <p:extLst>
      <p:ext uri="{BB962C8B-B14F-4D97-AF65-F5344CB8AC3E}">
        <p14:creationId xmlns:p14="http://schemas.microsoft.com/office/powerpoint/2010/main" val="768431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7534ADB-0F50-224C-8341-E52734B1E5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66" y="894"/>
            <a:ext cx="12185651" cy="6856214"/>
          </a:xfrm>
          <a:prstGeom prst="rect">
            <a:avLst/>
          </a:prstGeom>
        </p:spPr>
      </p:pic>
      <p:pic>
        <p:nvPicPr>
          <p:cNvPr id="6" name="Picture 5">
            <a:extLst>
              <a:ext uri="{FF2B5EF4-FFF2-40B4-BE49-F238E27FC236}">
                <a16:creationId xmlns:a16="http://schemas.microsoft.com/office/drawing/2014/main" xmlns="" id="{FC76967C-374C-CF47-A66B-B0E3478D9F6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293" y="379200"/>
            <a:ext cx="3055081" cy="998902"/>
          </a:xfrm>
          <a:prstGeom prst="rect">
            <a:avLst/>
          </a:prstGeom>
        </p:spPr>
      </p:pic>
      <p:sp>
        <p:nvSpPr>
          <p:cNvPr id="7" name="Freeform 9">
            <a:extLst>
              <a:ext uri="{FF2B5EF4-FFF2-40B4-BE49-F238E27FC236}">
                <a16:creationId xmlns:a16="http://schemas.microsoft.com/office/drawing/2014/main" xmlns="" id="{ABC61503-6650-3642-BEBB-3DBB92A2FA42}"/>
              </a:ext>
            </a:extLst>
          </p:cNvPr>
          <p:cNvSpPr/>
          <p:nvPr/>
        </p:nvSpPr>
        <p:spPr>
          <a:xfrm>
            <a:off x="5645993" y="4163846"/>
            <a:ext cx="5965137" cy="2563020"/>
          </a:xfrm>
          <a:custGeom>
            <a:avLst/>
            <a:gdLst>
              <a:gd name="connsiteX0" fmla="*/ 218930 w 5079886"/>
              <a:gd name="connsiteY0" fmla="*/ 0 h 2667000"/>
              <a:gd name="connsiteX1" fmla="*/ 5079886 w 5079886"/>
              <a:gd name="connsiteY1" fmla="*/ 0 h 2667000"/>
              <a:gd name="connsiteX2" fmla="*/ 5079886 w 5079886"/>
              <a:gd name="connsiteY2" fmla="*/ 2667000 h 2667000"/>
              <a:gd name="connsiteX3" fmla="*/ 218930 w 5079886"/>
              <a:gd name="connsiteY3" fmla="*/ 2667000 h 2667000"/>
              <a:gd name="connsiteX4" fmla="*/ 218930 w 5079886"/>
              <a:gd name="connsiteY4" fmla="*/ 337186 h 2667000"/>
              <a:gd name="connsiteX5" fmla="*/ 0 w 5079886"/>
              <a:gd name="connsiteY5" fmla="*/ 4019 h 2667000"/>
              <a:gd name="connsiteX6" fmla="*/ 218930 w 5079886"/>
              <a:gd name="connsiteY6" fmla="*/ 2119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9886" h="2667000">
                <a:moveTo>
                  <a:pt x="218930" y="0"/>
                </a:moveTo>
                <a:lnTo>
                  <a:pt x="5079886" y="0"/>
                </a:lnTo>
                <a:lnTo>
                  <a:pt x="5079886" y="2667000"/>
                </a:lnTo>
                <a:lnTo>
                  <a:pt x="218930" y="2667000"/>
                </a:lnTo>
                <a:lnTo>
                  <a:pt x="218930" y="337186"/>
                </a:lnTo>
                <a:lnTo>
                  <a:pt x="0" y="4019"/>
                </a:lnTo>
                <a:lnTo>
                  <a:pt x="218930" y="2119"/>
                </a:lnTo>
                <a:close/>
              </a:path>
            </a:pathLst>
          </a:custGeom>
          <a:solidFill>
            <a:schemeClr val="bg1">
              <a:alpha val="81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9466"/>
            <a:endParaRPr lang="en-US" sz="2397">
              <a:solidFill>
                <a:srgbClr val="FFFFFF"/>
              </a:solidFill>
              <a:latin typeface="Arial" panose="020B0604020202020204"/>
            </a:endParaRPr>
          </a:p>
        </p:txBody>
      </p:sp>
      <p:sp>
        <p:nvSpPr>
          <p:cNvPr id="8" name="Content Placeholder 3">
            <a:extLst>
              <a:ext uri="{FF2B5EF4-FFF2-40B4-BE49-F238E27FC236}">
                <a16:creationId xmlns:a16="http://schemas.microsoft.com/office/drawing/2014/main" xmlns="" id="{D3604A08-4DE9-C443-A15A-5F7B8F3AB4A6}"/>
              </a:ext>
            </a:extLst>
          </p:cNvPr>
          <p:cNvSpPr txBox="1">
            <a:spLocks/>
          </p:cNvSpPr>
          <p:nvPr/>
        </p:nvSpPr>
        <p:spPr>
          <a:xfrm>
            <a:off x="6055178" y="4300017"/>
            <a:ext cx="5513539" cy="221482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sz="1999"/>
              <a:t>“After doing our research, Progress Health Cloud was the most reliable and mature platform. We also liked that Progress had a short-term and long-term vision for the healthcare space.”</a:t>
            </a:r>
          </a:p>
          <a:p>
            <a:pPr marL="0" indent="0">
              <a:buNone/>
            </a:pPr>
            <a:r>
              <a:rPr lang="en-GB" sz="1799" b="1"/>
              <a:t>Pamela Hudson</a:t>
            </a:r>
            <a:r>
              <a:rPr lang="en-GB" sz="1799"/>
              <a:t>, Chief Information Officer, Canopy Health</a:t>
            </a:r>
          </a:p>
        </p:txBody>
      </p:sp>
      <p:graphicFrame>
        <p:nvGraphicFramePr>
          <p:cNvPr id="9" name="Table 8">
            <a:extLst>
              <a:ext uri="{FF2B5EF4-FFF2-40B4-BE49-F238E27FC236}">
                <a16:creationId xmlns:a16="http://schemas.microsoft.com/office/drawing/2014/main" xmlns="" id="{C8D8F378-211F-E24E-BA4B-1CFEBC8339C3}"/>
              </a:ext>
            </a:extLst>
          </p:cNvPr>
          <p:cNvGraphicFramePr>
            <a:graphicFrameLocks noGrp="1"/>
          </p:cNvGraphicFramePr>
          <p:nvPr>
            <p:extLst/>
          </p:nvPr>
        </p:nvGraphicFramePr>
        <p:xfrm>
          <a:off x="5722589" y="1231759"/>
          <a:ext cx="5888541" cy="2804064"/>
        </p:xfrm>
        <a:graphic>
          <a:graphicData uri="http://schemas.openxmlformats.org/drawingml/2006/table">
            <a:tbl>
              <a:tblPr firstRow="1" bandRow="1">
                <a:tableStyleId>{21E4AEA4-8DFA-4A89-87EB-49C32662AFE0}</a:tableStyleId>
              </a:tblPr>
              <a:tblGrid>
                <a:gridCol w="1431604">
                  <a:extLst>
                    <a:ext uri="{9D8B030D-6E8A-4147-A177-3AD203B41FA5}">
                      <a16:colId xmlns:a16="http://schemas.microsoft.com/office/drawing/2014/main" xmlns="" val="1724923197"/>
                    </a:ext>
                  </a:extLst>
                </a:gridCol>
                <a:gridCol w="1711665">
                  <a:extLst>
                    <a:ext uri="{9D8B030D-6E8A-4147-A177-3AD203B41FA5}">
                      <a16:colId xmlns:a16="http://schemas.microsoft.com/office/drawing/2014/main" xmlns="" val="1558731799"/>
                    </a:ext>
                  </a:extLst>
                </a:gridCol>
                <a:gridCol w="1603366">
                  <a:extLst>
                    <a:ext uri="{9D8B030D-6E8A-4147-A177-3AD203B41FA5}">
                      <a16:colId xmlns:a16="http://schemas.microsoft.com/office/drawing/2014/main" xmlns="" val="1717261592"/>
                    </a:ext>
                  </a:extLst>
                </a:gridCol>
                <a:gridCol w="1141906">
                  <a:extLst>
                    <a:ext uri="{9D8B030D-6E8A-4147-A177-3AD203B41FA5}">
                      <a16:colId xmlns:a16="http://schemas.microsoft.com/office/drawing/2014/main" xmlns="" val="1331234750"/>
                    </a:ext>
                  </a:extLst>
                </a:gridCol>
              </a:tblGrid>
              <a:tr h="639278">
                <a:tc>
                  <a:txBody>
                    <a:bodyPr/>
                    <a:lstStyle/>
                    <a:p>
                      <a:endParaRPr lang="en-US" sz="1600">
                        <a:solidFill>
                          <a:schemeClr val="tx1"/>
                        </a:solidFill>
                      </a:endParaRPr>
                    </a:p>
                  </a:txBody>
                  <a:tcPr marL="91416" marR="91416" marT="45708" marB="45708" anchor="b">
                    <a:lnR w="12700" cap="flat" cmpd="sng" algn="ctr">
                      <a:solidFill>
                        <a:schemeClr val="tx1">
                          <a:lumMod val="60000"/>
                          <a:lumOff val="40000"/>
                        </a:schemeClr>
                      </a:solidFill>
                      <a:prstDash val="solid"/>
                      <a:round/>
                      <a:headEnd type="none" w="med" len="med"/>
                      <a:tailEnd type="none" w="med" len="med"/>
                    </a:lnR>
                    <a:lnB w="12700" cap="flat" cmpd="sng" algn="ctr">
                      <a:solidFill>
                        <a:schemeClr val="tx1">
                          <a:lumMod val="60000"/>
                          <a:lumOff val="40000"/>
                        </a:schemeClr>
                      </a:solidFill>
                      <a:prstDash val="solid"/>
                      <a:round/>
                      <a:headEnd type="none" w="med" len="med"/>
                      <a:tailEnd type="none" w="med" len="med"/>
                    </a:lnB>
                    <a:solidFill>
                      <a:schemeClr val="accent2">
                        <a:alpha val="17000"/>
                      </a:schemeClr>
                    </a:solidFill>
                  </a:tcPr>
                </a:tc>
                <a:tc>
                  <a:txBody>
                    <a:bodyPr/>
                    <a:lstStyle/>
                    <a:p>
                      <a:r>
                        <a:rPr lang="en-US" sz="1800">
                          <a:solidFill>
                            <a:schemeClr val="tx1"/>
                          </a:solidFill>
                        </a:rPr>
                        <a:t>Waterfall</a:t>
                      </a:r>
                    </a:p>
                  </a:txBody>
                  <a:tcPr marL="91416" marR="91416" marT="45708" marB="45708" anchor="b">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B w="12700" cap="flat" cmpd="sng" algn="ctr">
                      <a:solidFill>
                        <a:schemeClr val="tx1">
                          <a:lumMod val="60000"/>
                          <a:lumOff val="40000"/>
                        </a:schemeClr>
                      </a:solidFill>
                      <a:prstDash val="solid"/>
                      <a:round/>
                      <a:headEnd type="none" w="med" len="med"/>
                      <a:tailEnd type="none" w="med" len="med"/>
                    </a:lnB>
                    <a:solidFill>
                      <a:schemeClr val="accent2">
                        <a:alpha val="17000"/>
                      </a:schemeClr>
                    </a:solidFill>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800">
                          <a:solidFill>
                            <a:schemeClr val="tx1"/>
                          </a:solidFill>
                        </a:rPr>
                        <a:t>With PHC</a:t>
                      </a:r>
                    </a:p>
                  </a:txBody>
                  <a:tcPr marL="91416" marR="91416" marT="45708" marB="45708" anchor="b">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B w="12700" cap="flat" cmpd="sng" algn="ctr">
                      <a:solidFill>
                        <a:schemeClr val="tx1">
                          <a:lumMod val="60000"/>
                          <a:lumOff val="40000"/>
                        </a:schemeClr>
                      </a:solidFill>
                      <a:prstDash val="solid"/>
                      <a:round/>
                      <a:headEnd type="none" w="med" len="med"/>
                      <a:tailEnd type="none" w="med" len="med"/>
                    </a:lnB>
                    <a:solidFill>
                      <a:schemeClr val="accent2">
                        <a:alpha val="17000"/>
                      </a:schemeClr>
                    </a:solidFill>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800">
                          <a:solidFill>
                            <a:schemeClr val="tx1"/>
                          </a:solidFill>
                        </a:rPr>
                        <a:t>Average savings</a:t>
                      </a:r>
                    </a:p>
                  </a:txBody>
                  <a:tcPr marL="91416" marR="91416" marT="45708" marB="45708" anchor="b">
                    <a:lnL w="12700" cap="flat" cmpd="sng" algn="ctr">
                      <a:solidFill>
                        <a:schemeClr val="tx1">
                          <a:lumMod val="60000"/>
                          <a:lumOff val="40000"/>
                        </a:schemeClr>
                      </a:solidFill>
                      <a:prstDash val="solid"/>
                      <a:round/>
                      <a:headEnd type="none" w="med" len="med"/>
                      <a:tailEnd type="none" w="med" len="med"/>
                    </a:lnL>
                    <a:lnB w="12700" cap="flat" cmpd="sng" algn="ctr">
                      <a:solidFill>
                        <a:schemeClr val="tx1">
                          <a:lumMod val="60000"/>
                          <a:lumOff val="40000"/>
                        </a:schemeClr>
                      </a:solidFill>
                      <a:prstDash val="solid"/>
                      <a:round/>
                      <a:headEnd type="none" w="med" len="med"/>
                      <a:tailEnd type="none" w="med" len="med"/>
                    </a:lnB>
                    <a:solidFill>
                      <a:schemeClr val="accent2">
                        <a:alpha val="17000"/>
                      </a:schemeClr>
                    </a:solidFill>
                  </a:tcPr>
                </a:tc>
                <a:extLst>
                  <a:ext uri="{0D108BD9-81ED-4DB2-BD59-A6C34878D82A}">
                    <a16:rowId xmlns:a16="http://schemas.microsoft.com/office/drawing/2014/main" xmlns="" val="3406714977"/>
                  </a:ext>
                </a:extLst>
              </a:tr>
              <a:tr h="670068">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600" b="1">
                          <a:solidFill>
                            <a:schemeClr val="tx1"/>
                          </a:solidFill>
                        </a:rPr>
                        <a:t>Time</a:t>
                      </a:r>
                    </a:p>
                    <a:p>
                      <a:endParaRPr lang="en-US" sz="1600">
                        <a:solidFill>
                          <a:schemeClr val="tx1"/>
                        </a:solidFill>
                      </a:endParaRPr>
                    </a:p>
                  </a:txBody>
                  <a:tcPr marL="91416" marR="91416" marT="45708" marB="45708">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2">
                        <a:alpha val="17000"/>
                      </a:schemeClr>
                    </a:solidFill>
                  </a:tcPr>
                </a:tc>
                <a:tc>
                  <a:txBody>
                    <a:bodyPr/>
                    <a:lstStyle/>
                    <a:p>
                      <a:r>
                        <a:rPr lang="en-US" sz="1800" b="1">
                          <a:solidFill>
                            <a:schemeClr val="tx1"/>
                          </a:solidFill>
                        </a:rPr>
                        <a:t>18-20 weeks</a:t>
                      </a:r>
                    </a:p>
                  </a:txBody>
                  <a:tcPr marL="91416" marR="91416" marT="45708" marB="45708">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bg1">
                        <a:alpha val="35000"/>
                      </a:schemeClr>
                    </a:solidFill>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800" b="1">
                          <a:solidFill>
                            <a:schemeClr val="tx1"/>
                          </a:solidFill>
                        </a:rPr>
                        <a:t>6 weeks</a:t>
                      </a:r>
                    </a:p>
                    <a:p>
                      <a:endParaRPr lang="en-US" sz="1800" b="1">
                        <a:solidFill>
                          <a:schemeClr val="tx1"/>
                        </a:solidFill>
                      </a:endParaRPr>
                    </a:p>
                  </a:txBody>
                  <a:tcPr marL="91416" marR="91416" marT="45708" marB="45708"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bg1">
                        <a:lumMod val="85000"/>
                        <a:alpha val="35000"/>
                      </a:schemeClr>
                    </a:solidFill>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2000" b="1">
                          <a:solidFill>
                            <a:schemeClr val="tx1"/>
                          </a:solidFill>
                        </a:rPr>
                        <a:t>70%</a:t>
                      </a:r>
                    </a:p>
                    <a:p>
                      <a:endParaRPr lang="en-US" sz="1800">
                        <a:solidFill>
                          <a:schemeClr val="tx1"/>
                        </a:solidFill>
                      </a:endParaRPr>
                    </a:p>
                  </a:txBody>
                  <a:tcPr marL="91416" marR="91416" marT="45708" marB="45708" anchor="ctr">
                    <a:lnL w="12700" cap="flat" cmpd="sng" algn="ctr">
                      <a:solidFill>
                        <a:schemeClr val="tx1">
                          <a:lumMod val="60000"/>
                          <a:lumOff val="40000"/>
                        </a:schemeClr>
                      </a:solidFill>
                      <a:prstDash val="solid"/>
                      <a:round/>
                      <a:headEnd type="none" w="med" len="med"/>
                      <a:tailEnd type="none" w="med" len="med"/>
                    </a:lnL>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alpha val="35000"/>
                      </a:schemeClr>
                    </a:solidFill>
                  </a:tcPr>
                </a:tc>
                <a:extLst>
                  <a:ext uri="{0D108BD9-81ED-4DB2-BD59-A6C34878D82A}">
                    <a16:rowId xmlns:a16="http://schemas.microsoft.com/office/drawing/2014/main" xmlns="" val="2881827926"/>
                  </a:ext>
                </a:extLst>
              </a:tr>
              <a:tr h="852901">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600" b="1">
                          <a:solidFill>
                            <a:schemeClr val="tx1"/>
                          </a:solidFill>
                        </a:rPr>
                        <a:t>Costs</a:t>
                      </a:r>
                    </a:p>
                    <a:p>
                      <a:endParaRPr lang="en-US" sz="1600">
                        <a:solidFill>
                          <a:schemeClr val="tx1"/>
                        </a:solidFill>
                      </a:endParaRPr>
                    </a:p>
                  </a:txBody>
                  <a:tcPr marL="91416" marR="91416" marT="45708" marB="45708">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2">
                        <a:alpha val="17000"/>
                      </a:schemeClr>
                    </a:solidFill>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600" b="1" err="1">
                          <a:solidFill>
                            <a:schemeClr val="tx1"/>
                          </a:solidFill>
                        </a:rPr>
                        <a:t>Avg</a:t>
                      </a:r>
                      <a:r>
                        <a:rPr lang="en-US" sz="1600" b="1">
                          <a:solidFill>
                            <a:schemeClr val="tx1"/>
                          </a:solidFill>
                        </a:rPr>
                        <a:t> $155/</a:t>
                      </a:r>
                      <a:r>
                        <a:rPr lang="en-US" sz="1600" b="1" err="1">
                          <a:solidFill>
                            <a:schemeClr val="tx1"/>
                          </a:solidFill>
                        </a:rPr>
                        <a:t>yr</a:t>
                      </a:r>
                      <a:r>
                        <a:rPr lang="en-US" sz="1600" b="1">
                          <a:solidFill>
                            <a:schemeClr val="tx1"/>
                          </a:solidFill>
                        </a:rPr>
                        <a:t> = $496,000</a:t>
                      </a:r>
                    </a:p>
                    <a:p>
                      <a:endParaRPr lang="en-US" sz="1600" b="1">
                        <a:solidFill>
                          <a:schemeClr val="tx1"/>
                        </a:solidFill>
                      </a:endParaRPr>
                    </a:p>
                  </a:txBody>
                  <a:tcPr marL="91416" marR="91416" marT="45708" marB="45708">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bg1">
                        <a:alpha val="35000"/>
                      </a:schemeClr>
                    </a:solidFill>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600" b="1" err="1">
                          <a:solidFill>
                            <a:schemeClr val="tx1"/>
                          </a:solidFill>
                        </a:rPr>
                        <a:t>Avg</a:t>
                      </a:r>
                      <a:r>
                        <a:rPr lang="en-US" sz="1600" b="1">
                          <a:solidFill>
                            <a:schemeClr val="tx1"/>
                          </a:solidFill>
                        </a:rPr>
                        <a:t> $155/</a:t>
                      </a:r>
                      <a:r>
                        <a:rPr lang="en-US" sz="1600" b="1" err="1">
                          <a:solidFill>
                            <a:schemeClr val="tx1"/>
                          </a:solidFill>
                        </a:rPr>
                        <a:t>yr</a:t>
                      </a:r>
                      <a:r>
                        <a:rPr lang="en-US" sz="1600" b="1">
                          <a:solidFill>
                            <a:schemeClr val="tx1"/>
                          </a:solidFill>
                        </a:rPr>
                        <a:t> = $148,800</a:t>
                      </a:r>
                    </a:p>
                    <a:p>
                      <a:endParaRPr lang="en-US" sz="1800" b="1">
                        <a:solidFill>
                          <a:schemeClr val="tx1"/>
                        </a:solidFill>
                      </a:endParaRPr>
                    </a:p>
                  </a:txBody>
                  <a:tcPr marL="91416" marR="91416" marT="45708" marB="45708">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bg1">
                        <a:lumMod val="85000"/>
                        <a:alpha val="35000"/>
                      </a:schemeClr>
                    </a:solidFill>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800" b="1">
                          <a:solidFill>
                            <a:schemeClr val="tx1"/>
                          </a:solidFill>
                        </a:rPr>
                        <a:t>70%</a:t>
                      </a:r>
                    </a:p>
                    <a:p>
                      <a:endParaRPr lang="en-US" sz="1800">
                        <a:solidFill>
                          <a:schemeClr val="tx1"/>
                        </a:solidFill>
                      </a:endParaRPr>
                    </a:p>
                  </a:txBody>
                  <a:tcPr marL="91416" marR="91416" marT="45708" marB="45708">
                    <a:lnL w="12700" cap="flat" cmpd="sng" algn="ctr">
                      <a:solidFill>
                        <a:schemeClr val="tx1">
                          <a:lumMod val="60000"/>
                          <a:lumOff val="40000"/>
                        </a:schemeClr>
                      </a:solidFill>
                      <a:prstDash val="solid"/>
                      <a:round/>
                      <a:headEnd type="none" w="med" len="med"/>
                      <a:tailEnd type="none" w="med" len="med"/>
                    </a:lnL>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alpha val="35000"/>
                      </a:schemeClr>
                    </a:solidFill>
                  </a:tcPr>
                </a:tc>
                <a:extLst>
                  <a:ext uri="{0D108BD9-81ED-4DB2-BD59-A6C34878D82A}">
                    <a16:rowId xmlns:a16="http://schemas.microsoft.com/office/drawing/2014/main" xmlns="" val="2658518496"/>
                  </a:ext>
                </a:extLst>
              </a:tr>
              <a:tr h="639596">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600" b="1">
                          <a:solidFill>
                            <a:schemeClr val="tx1"/>
                          </a:solidFill>
                        </a:rPr>
                        <a:t>Maintenance</a:t>
                      </a:r>
                    </a:p>
                    <a:p>
                      <a:endParaRPr lang="en-US" sz="1600">
                        <a:solidFill>
                          <a:schemeClr val="tx1"/>
                        </a:solidFill>
                      </a:endParaRPr>
                    </a:p>
                  </a:txBody>
                  <a:tcPr marL="91416" marR="91416" marT="45708" marB="45708">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solidFill>
                      <a:schemeClr val="accent2">
                        <a:alpha val="17000"/>
                      </a:schemeClr>
                    </a:solidFill>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800" b="1">
                          <a:solidFill>
                            <a:schemeClr val="tx1"/>
                          </a:solidFill>
                        </a:rPr>
                        <a:t>$56,280/</a:t>
                      </a:r>
                      <a:r>
                        <a:rPr lang="en-US" sz="1800" b="1" err="1">
                          <a:solidFill>
                            <a:schemeClr val="tx1"/>
                          </a:solidFill>
                        </a:rPr>
                        <a:t>mo</a:t>
                      </a:r>
                      <a:endParaRPr lang="en-US" sz="1800" b="1">
                        <a:solidFill>
                          <a:schemeClr val="tx1"/>
                        </a:solidFill>
                      </a:endParaRPr>
                    </a:p>
                    <a:p>
                      <a:endParaRPr lang="en-US" sz="1800" b="1">
                        <a:solidFill>
                          <a:schemeClr val="tx1"/>
                        </a:solidFill>
                      </a:endParaRPr>
                    </a:p>
                  </a:txBody>
                  <a:tcPr marL="91416" marR="91416" marT="45708" marB="45708">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solidFill>
                      <a:schemeClr val="bg1">
                        <a:alpha val="35000"/>
                      </a:schemeClr>
                    </a:solidFill>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800" b="1">
                          <a:solidFill>
                            <a:schemeClr val="tx1"/>
                          </a:solidFill>
                        </a:rPr>
                        <a:t>$7,440/</a:t>
                      </a:r>
                      <a:r>
                        <a:rPr lang="en-US" sz="1800" b="1" err="1">
                          <a:solidFill>
                            <a:schemeClr val="tx1"/>
                          </a:solidFill>
                        </a:rPr>
                        <a:t>mo</a:t>
                      </a:r>
                      <a:endParaRPr lang="en-US" sz="1800" b="1">
                        <a:solidFill>
                          <a:schemeClr val="tx1"/>
                        </a:solidFill>
                      </a:endParaRPr>
                    </a:p>
                    <a:p>
                      <a:endParaRPr lang="en-US" sz="1800" b="1">
                        <a:solidFill>
                          <a:schemeClr val="tx1"/>
                        </a:solidFill>
                      </a:endParaRPr>
                    </a:p>
                  </a:txBody>
                  <a:tcPr marL="91416" marR="91416" marT="45708" marB="45708">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solidFill>
                      <a:schemeClr val="bg1">
                        <a:lumMod val="85000"/>
                        <a:alpha val="35000"/>
                      </a:schemeClr>
                    </a:solidFill>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sz="1800" b="1">
                          <a:solidFill>
                            <a:schemeClr val="tx1"/>
                          </a:solidFill>
                        </a:rPr>
                        <a:t>85%</a:t>
                      </a:r>
                    </a:p>
                    <a:p>
                      <a:endParaRPr lang="en-US" sz="1800">
                        <a:solidFill>
                          <a:schemeClr val="tx1"/>
                        </a:solidFill>
                      </a:endParaRPr>
                    </a:p>
                  </a:txBody>
                  <a:tcPr marL="91416" marR="91416" marT="45708" marB="45708">
                    <a:lnL w="12700" cap="flat" cmpd="sng" algn="ctr">
                      <a:solidFill>
                        <a:schemeClr val="tx1">
                          <a:lumMod val="60000"/>
                          <a:lumOff val="40000"/>
                        </a:schemeClr>
                      </a:solidFill>
                      <a:prstDash val="solid"/>
                      <a:round/>
                      <a:headEnd type="none" w="med" len="med"/>
                      <a:tailEnd type="none" w="med" len="med"/>
                    </a:lnL>
                    <a:lnT w="12700" cap="flat" cmpd="sng" algn="ctr">
                      <a:solidFill>
                        <a:schemeClr val="tx1">
                          <a:lumMod val="60000"/>
                          <a:lumOff val="40000"/>
                        </a:schemeClr>
                      </a:solidFill>
                      <a:prstDash val="solid"/>
                      <a:round/>
                      <a:headEnd type="none" w="med" len="med"/>
                      <a:tailEnd type="none" w="med" len="med"/>
                    </a:lnT>
                    <a:solidFill>
                      <a:schemeClr val="accent1">
                        <a:alpha val="35000"/>
                      </a:schemeClr>
                    </a:solidFill>
                  </a:tcPr>
                </a:tc>
                <a:extLst>
                  <a:ext uri="{0D108BD9-81ED-4DB2-BD59-A6C34878D82A}">
                    <a16:rowId xmlns:a16="http://schemas.microsoft.com/office/drawing/2014/main" xmlns="" val="62016110"/>
                  </a:ext>
                </a:extLst>
              </a:tr>
            </a:tbl>
          </a:graphicData>
        </a:graphic>
      </p:graphicFrame>
      <p:sp>
        <p:nvSpPr>
          <p:cNvPr id="10" name="Title 2">
            <a:extLst>
              <a:ext uri="{FF2B5EF4-FFF2-40B4-BE49-F238E27FC236}">
                <a16:creationId xmlns:a16="http://schemas.microsoft.com/office/drawing/2014/main" xmlns="" id="{02BA844C-BC3E-F145-A6D5-C78DC0DAFF54}"/>
              </a:ext>
            </a:extLst>
          </p:cNvPr>
          <p:cNvSpPr txBox="1">
            <a:spLocks/>
          </p:cNvSpPr>
          <p:nvPr/>
        </p:nvSpPr>
        <p:spPr>
          <a:xfrm>
            <a:off x="5645993" y="285261"/>
            <a:ext cx="5965137" cy="946501"/>
          </a:xfrm>
          <a:prstGeom prst="rect">
            <a:avLst/>
          </a:prstGeom>
        </p:spPr>
        <p:txBody>
          <a:bodyPr vert="horz" lIns="91416" tIns="45708" rIns="91416" bIns="45708" rtlCol="0" anchor="t">
            <a:normAutofit fontScale="97500"/>
          </a:bodyPr>
          <a:lst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a:buSzTx/>
            </a:pPr>
            <a:r>
              <a:rPr lang="en-GB" sz="3199" kern="0"/>
              <a:t>70% faster delivery of HIPAA compliant apps</a:t>
            </a:r>
          </a:p>
        </p:txBody>
      </p:sp>
      <p:cxnSp>
        <p:nvCxnSpPr>
          <p:cNvPr id="11" name="Straight Connector 10">
            <a:extLst>
              <a:ext uri="{FF2B5EF4-FFF2-40B4-BE49-F238E27FC236}">
                <a16:creationId xmlns:a16="http://schemas.microsoft.com/office/drawing/2014/main" xmlns="" id="{0DF7B71C-386F-DB41-AF41-D3713080E02B}"/>
              </a:ext>
            </a:extLst>
          </p:cNvPr>
          <p:cNvCxnSpPr/>
          <p:nvPr/>
        </p:nvCxnSpPr>
        <p:spPr bwMode="auto">
          <a:xfrm>
            <a:off x="6097590" y="5512388"/>
            <a:ext cx="134035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12" name="Picture 11">
            <a:extLst>
              <a:ext uri="{FF2B5EF4-FFF2-40B4-BE49-F238E27FC236}">
                <a16:creationId xmlns:a16="http://schemas.microsoft.com/office/drawing/2014/main" xmlns="" id="{337F8787-AA46-3844-8C92-5C6D360FCA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989" y="6525730"/>
            <a:ext cx="1721203" cy="261556"/>
          </a:xfrm>
          <a:prstGeom prst="rect">
            <a:avLst/>
          </a:prstGeom>
        </p:spPr>
      </p:pic>
    </p:spTree>
    <p:extLst>
      <p:ext uri="{BB962C8B-B14F-4D97-AF65-F5344CB8AC3E}">
        <p14:creationId xmlns:p14="http://schemas.microsoft.com/office/powerpoint/2010/main" val="1231265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13283</TotalTime>
  <Words>1073</Words>
  <Application>Microsoft Macintosh PowerPoint</Application>
  <PresentationFormat>Widescreen</PresentationFormat>
  <Paragraphs>94</Paragraphs>
  <Slides>12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Calibri Light</vt:lpstr>
      <vt:lpstr>Courier</vt:lpstr>
      <vt:lpstr>Courier New</vt:lpstr>
      <vt:lpstr>Wingdings</vt:lpstr>
      <vt:lpstr>Arial</vt:lpstr>
      <vt:lpstr>Office Theme</vt:lpstr>
      <vt:lpstr>npm i kinvey-node-sdk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Started with Kinvey</dc:title>
  <dc:creator>Tara Manicsic</dc:creator>
  <cp:lastModifiedBy>Tara Manicsic</cp:lastModifiedBy>
  <cp:revision>7</cp:revision>
  <dcterms:created xsi:type="dcterms:W3CDTF">2019-04-19T22:10:41Z</dcterms:created>
  <dcterms:modified xsi:type="dcterms:W3CDTF">2019-04-29T03:34:28Z</dcterms:modified>
</cp:coreProperties>
</file>